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342" r:id="rId3"/>
    <p:sldId id="259" r:id="rId4"/>
    <p:sldId id="341" r:id="rId5"/>
    <p:sldId id="260" r:id="rId6"/>
    <p:sldId id="268" r:id="rId7"/>
    <p:sldId id="337" r:id="rId8"/>
    <p:sldId id="269" r:id="rId9"/>
    <p:sldId id="270" r:id="rId10"/>
    <p:sldId id="275" r:id="rId11"/>
    <p:sldId id="276" r:id="rId12"/>
    <p:sldId id="277" r:id="rId13"/>
    <p:sldId id="271" r:id="rId14"/>
    <p:sldId id="272" r:id="rId15"/>
    <p:sldId id="273" r:id="rId16"/>
    <p:sldId id="347" r:id="rId17"/>
    <p:sldId id="340" r:id="rId18"/>
    <p:sldId id="274" r:id="rId19"/>
    <p:sldId id="278" r:id="rId20"/>
    <p:sldId id="345" r:id="rId21"/>
    <p:sldId id="279" r:id="rId22"/>
    <p:sldId id="284" r:id="rId23"/>
    <p:sldId id="338" r:id="rId24"/>
    <p:sldId id="291" r:id="rId25"/>
    <p:sldId id="292" r:id="rId26"/>
    <p:sldId id="293" r:id="rId27"/>
    <p:sldId id="282" r:id="rId28"/>
    <p:sldId id="348" r:id="rId29"/>
    <p:sldId id="349" r:id="rId30"/>
    <p:sldId id="350" r:id="rId31"/>
    <p:sldId id="351" r:id="rId32"/>
    <p:sldId id="352" r:id="rId33"/>
    <p:sldId id="283" r:id="rId34"/>
    <p:sldId id="304" r:id="rId35"/>
    <p:sldId id="281" r:id="rId36"/>
    <p:sldId id="303" r:id="rId37"/>
    <p:sldId id="285" r:id="rId38"/>
    <p:sldId id="353" r:id="rId39"/>
    <p:sldId id="286" r:id="rId40"/>
    <p:sldId id="287" r:id="rId41"/>
    <p:sldId id="288" r:id="rId42"/>
    <p:sldId id="289" r:id="rId43"/>
    <p:sldId id="294" r:id="rId44"/>
    <p:sldId id="295" r:id="rId45"/>
    <p:sldId id="296" r:id="rId46"/>
    <p:sldId id="297" r:id="rId47"/>
    <p:sldId id="300" r:id="rId48"/>
    <p:sldId id="298" r:id="rId49"/>
    <p:sldId id="335" r:id="rId50"/>
    <p:sldId id="299" r:id="rId51"/>
    <p:sldId id="301" r:id="rId52"/>
    <p:sldId id="302" r:id="rId53"/>
    <p:sldId id="305" r:id="rId54"/>
    <p:sldId id="306" r:id="rId55"/>
    <p:sldId id="307" r:id="rId56"/>
    <p:sldId id="309" r:id="rId57"/>
    <p:sldId id="310" r:id="rId58"/>
    <p:sldId id="311" r:id="rId59"/>
    <p:sldId id="312" r:id="rId60"/>
    <p:sldId id="313" r:id="rId61"/>
    <p:sldId id="314" r:id="rId62"/>
    <p:sldId id="315" r:id="rId63"/>
    <p:sldId id="316" r:id="rId64"/>
    <p:sldId id="318" r:id="rId65"/>
    <p:sldId id="321" r:id="rId66"/>
    <p:sldId id="322" r:id="rId67"/>
    <p:sldId id="324" r:id="rId68"/>
    <p:sldId id="325" r:id="rId69"/>
    <p:sldId id="326" r:id="rId70"/>
    <p:sldId id="327" r:id="rId71"/>
    <p:sldId id="328" r:id="rId72"/>
    <p:sldId id="329" r:id="rId73"/>
    <p:sldId id="330" r:id="rId74"/>
    <p:sldId id="331" r:id="rId75"/>
    <p:sldId id="332" r:id="rId76"/>
    <p:sldId id="333" r:id="rId77"/>
    <p:sldId id="33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79639" autoAdjust="0"/>
  </p:normalViewPr>
  <p:slideViewPr>
    <p:cSldViewPr snapToGrid="0">
      <p:cViewPr varScale="1">
        <p:scale>
          <a:sx n="85" d="100"/>
          <a:sy n="85" d="100"/>
        </p:scale>
        <p:origin x="87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10F96-8838-46DC-9E1C-E35CCBFDF777}" type="datetimeFigureOut">
              <a:rPr lang="en-US" smtClean="0"/>
              <a:t>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44EA1-1A5A-426C-84F2-37DFD7704097}" type="slidenum">
              <a:rPr lang="en-US" smtClean="0"/>
              <a:t>‹#›</a:t>
            </a:fld>
            <a:endParaRPr lang="en-US" dirty="0"/>
          </a:p>
        </p:txBody>
      </p:sp>
    </p:spTree>
    <p:extLst>
      <p:ext uri="{BB962C8B-B14F-4D97-AF65-F5344CB8AC3E}">
        <p14:creationId xmlns:p14="http://schemas.microsoft.com/office/powerpoint/2010/main" val="24696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Name/title,</a:t>
            </a:r>
            <a:r>
              <a:rPr lang="en-US" baseline="0" dirty="0"/>
              <a:t> credentials to be the administer of the training</a:t>
            </a:r>
          </a:p>
          <a:p>
            <a:endParaRPr lang="en-US" baseline="0" dirty="0"/>
          </a:p>
          <a:p>
            <a:r>
              <a:rPr lang="en-US" baseline="0" dirty="0"/>
              <a:t>*Disclaimer: Butte County Office of Education' Quarterly safety trainings are informational and should not Supersede Employers Standard Operational Procedures. It is the Employers responsibility to ensure a Safe and Healthful work place and all liability is on the Employing agency.*</a:t>
            </a:r>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1</a:t>
            </a:fld>
            <a:endParaRPr lang="en-US" dirty="0"/>
          </a:p>
        </p:txBody>
      </p:sp>
    </p:spTree>
    <p:extLst>
      <p:ext uri="{BB962C8B-B14F-4D97-AF65-F5344CB8AC3E}">
        <p14:creationId xmlns:p14="http://schemas.microsoft.com/office/powerpoint/2010/main" val="99866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F6B1D3-9C98-4E8E-81DF-4CDB46791BC2}" type="slidenum">
              <a:rPr lang="en-US" altLang="en-US" sz="1200" smtClean="0">
                <a:latin typeface="Times New Roman" panose="02020603050405020304" pitchFamily="18" charset="0"/>
              </a:rPr>
              <a:pPr fontAlgn="base">
                <a:spcBef>
                  <a:spcPct val="0"/>
                </a:spcBef>
                <a:spcAft>
                  <a:spcPct val="0"/>
                </a:spcAft>
              </a:pPr>
              <a:t>10</a:t>
            </a:fld>
            <a:endParaRPr lang="en-US" altLang="en-US" sz="1200" dirty="0">
              <a:latin typeface="Times New Roman" panose="02020603050405020304" pitchFamily="18" charset="0"/>
            </a:endParaRPr>
          </a:p>
        </p:txBody>
      </p:sp>
      <p:sp>
        <p:nvSpPr>
          <p:cNvPr id="35843" name="Rectangle 4"/>
          <p:cNvSpPr>
            <a:spLocks noGrp="1" noRot="1" noChangeAspect="1" noChangeArrowheads="1" noTextEdit="1"/>
          </p:cNvSpPr>
          <p:nvPr>
            <p:ph type="sldImg"/>
          </p:nvPr>
        </p:nvSpPr>
        <p:spPr>
          <a:ln/>
        </p:spPr>
      </p:sp>
      <p:sp>
        <p:nvSpPr>
          <p:cNvPr id="35844"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Letting the motorists know what is going on and where to drive.</a:t>
            </a:r>
          </a:p>
          <a:p>
            <a:r>
              <a:rPr lang="en-US" altLang="en-US" dirty="0">
                <a:latin typeface="Arial" panose="020B0604020202020204" pitchFamily="34" charset="0"/>
              </a:rPr>
              <a:t>For this we use signs, barricades, cones, flashing amber lights, portable changeable</a:t>
            </a:r>
          </a:p>
          <a:p>
            <a:r>
              <a:rPr lang="en-US" altLang="en-US" dirty="0">
                <a:latin typeface="Arial" panose="020B0604020202020204" pitchFamily="34" charset="0"/>
              </a:rPr>
              <a:t>message signs (PCMS) and flashing arrow signs (FAS), and other traffic control</a:t>
            </a:r>
          </a:p>
          <a:p>
            <a:r>
              <a:rPr lang="en-US" altLang="en-US" dirty="0">
                <a:latin typeface="Arial" panose="020B0604020202020204" pitchFamily="34" charset="0"/>
              </a:rPr>
              <a:t>devices.</a:t>
            </a:r>
          </a:p>
          <a:p>
            <a:r>
              <a:rPr lang="en-US" altLang="en-US" dirty="0">
                <a:latin typeface="Arial" panose="020B0604020202020204" pitchFamily="34" charset="0"/>
              </a:rPr>
              <a:t>(B) Avoiding the errant driver.</a:t>
            </a:r>
          </a:p>
          <a:p>
            <a:r>
              <a:rPr lang="en-US" altLang="en-US" dirty="0">
                <a:latin typeface="Arial" panose="020B0604020202020204" pitchFamily="34" charset="0"/>
              </a:rPr>
              <a:t>Face traffic, stay aware through your own eyes and ears or those of a lookout who will</a:t>
            </a:r>
          </a:p>
          <a:p>
            <a:r>
              <a:rPr lang="en-US" altLang="en-US" dirty="0">
                <a:latin typeface="Arial" panose="020B0604020202020204" pitchFamily="34" charset="0"/>
              </a:rPr>
              <a:t>warn you. Plan your escape route.</a:t>
            </a:r>
          </a:p>
          <a:p>
            <a:r>
              <a:rPr lang="en-US" altLang="en-US" dirty="0">
                <a:latin typeface="Arial" panose="020B0604020202020204" pitchFamily="34" charset="0"/>
              </a:rPr>
              <a:t>(C) Using protective equipment.</a:t>
            </a:r>
          </a:p>
          <a:p>
            <a:r>
              <a:rPr lang="en-US" altLang="en-US" dirty="0">
                <a:latin typeface="Arial" panose="020B0604020202020204" pitchFamily="34" charset="0"/>
              </a:rPr>
              <a:t>Protective vehicles, headrests, seat belts/shoulder harnesses, and personal protective</a:t>
            </a:r>
          </a:p>
          <a:p>
            <a:r>
              <a:rPr lang="en-US" altLang="en-US" dirty="0">
                <a:latin typeface="Arial" panose="020B0604020202020204" pitchFamily="34" charset="0"/>
              </a:rPr>
              <a:t>equipment as described in the Caltrans Safety Manual, Chapter 12.</a:t>
            </a:r>
          </a:p>
          <a:p>
            <a:r>
              <a:rPr lang="en-US" altLang="en-US" dirty="0">
                <a:latin typeface="Arial" panose="020B0604020202020204" pitchFamily="34" charset="0"/>
              </a:rPr>
              <a:t>(D) Planning the work to reduce employee exposure to traffic.</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35845" name="Text Box 6"/>
          <p:cNvSpPr txBox="1">
            <a:spLocks noChangeArrowheads="1"/>
          </p:cNvSpPr>
          <p:nvPr/>
        </p:nvSpPr>
        <p:spPr bwMode="auto">
          <a:xfrm>
            <a:off x="1295400" y="4800600"/>
            <a:ext cx="4343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200" dirty="0">
                <a:latin typeface="Arial" panose="020B0604020202020204" pitchFamily="34" charset="0"/>
              </a:rPr>
              <a:t>Your personal safety comes first.  Think safety in everything you do, especially while out on the highway.</a:t>
            </a:r>
          </a:p>
          <a:p>
            <a:pPr eaLnBrk="1" hangingPunct="1">
              <a:spcBef>
                <a:spcPct val="50000"/>
              </a:spcBef>
            </a:pPr>
            <a:endParaRPr lang="en-US" altLang="en-US" sz="1200" dirty="0">
              <a:latin typeface="Arial" panose="020B0604020202020204" pitchFamily="34" charset="0"/>
            </a:endParaRPr>
          </a:p>
          <a:p>
            <a:pPr eaLnBrk="1" hangingPunct="1">
              <a:spcBef>
                <a:spcPct val="50000"/>
              </a:spcBef>
            </a:pPr>
            <a:r>
              <a:rPr lang="en-US" altLang="en-US" sz="1200" dirty="0">
                <a:latin typeface="Arial" panose="020B0604020202020204" pitchFamily="34" charset="0"/>
              </a:rPr>
              <a:t>We owe it to the public to let them know we’re out there working. That’s why we place warning signs.</a:t>
            </a:r>
          </a:p>
          <a:p>
            <a:pPr eaLnBrk="1" hangingPunct="1">
              <a:spcBef>
                <a:spcPct val="50000"/>
              </a:spcBef>
            </a:pPr>
            <a:r>
              <a:rPr lang="en-US" altLang="en-US" sz="1200" dirty="0">
                <a:latin typeface="Arial" panose="020B0604020202020204" pitchFamily="34" charset="0"/>
              </a:rPr>
              <a:t>Avoid the errant driver by being watchful and alert.</a:t>
            </a:r>
          </a:p>
          <a:p>
            <a:pPr eaLnBrk="1" hangingPunct="1">
              <a:spcBef>
                <a:spcPct val="50000"/>
              </a:spcBef>
            </a:pPr>
            <a:r>
              <a:rPr lang="en-US" altLang="en-US" sz="1200" dirty="0">
                <a:latin typeface="Arial" panose="020B0604020202020204" pitchFamily="34" charset="0"/>
              </a:rPr>
              <a:t>We’ll talk more about barriers in a bit.</a:t>
            </a:r>
          </a:p>
          <a:p>
            <a:pPr eaLnBrk="1" hangingPunct="1">
              <a:spcBef>
                <a:spcPct val="50000"/>
              </a:spcBef>
            </a:pPr>
            <a:r>
              <a:rPr lang="en-US" altLang="en-US" sz="1200" dirty="0">
                <a:latin typeface="Arial" panose="020B0604020202020204" pitchFamily="34" charset="0"/>
              </a:rPr>
              <a:t>Don’t just blindly stop along the road and dump everyone out; make sure you have reviewed the area and can keep your workers safe during the project.</a:t>
            </a:r>
          </a:p>
          <a:p>
            <a:pPr eaLnBrk="1" hangingPunct="1">
              <a:spcBef>
                <a:spcPct val="50000"/>
              </a:spcBef>
            </a:pPr>
            <a:r>
              <a:rPr lang="en-US" altLang="en-US" sz="1200" dirty="0">
                <a:latin typeface="Arial" panose="020B0604020202020204" pitchFamily="34" charset="0"/>
              </a:rPr>
              <a:t>Plan for safety contingencies; know what to do if something happens.</a:t>
            </a:r>
          </a:p>
        </p:txBody>
      </p:sp>
    </p:spTree>
    <p:extLst>
      <p:ext uri="{BB962C8B-B14F-4D97-AF65-F5344CB8AC3E}">
        <p14:creationId xmlns:p14="http://schemas.microsoft.com/office/powerpoint/2010/main" val="376427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98F8013-BE1A-4C63-9EB1-9A188F46815F}" type="slidenum">
              <a:rPr lang="en-US" altLang="en-US" sz="1200" smtClean="0">
                <a:latin typeface="Times New Roman" panose="02020603050405020304" pitchFamily="18" charset="0"/>
              </a:rPr>
              <a:pPr fontAlgn="base">
                <a:spcBef>
                  <a:spcPct val="0"/>
                </a:spcBef>
                <a:spcAft>
                  <a:spcPct val="0"/>
                </a:spcAft>
              </a:pPr>
              <a:t>11</a:t>
            </a:fld>
            <a:endParaRPr lang="en-US" altLang="en-US" sz="1200" dirty="0">
              <a:latin typeface="Times New Roman" panose="02020603050405020304"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Go over the CSOPs and Chapter 8,</a:t>
            </a:r>
            <a:r>
              <a:rPr lang="en-US" altLang="en-US" baseline="0" dirty="0">
                <a:latin typeface="Arial" panose="020B0604020202020204" pitchFamily="34" charset="0"/>
              </a:rPr>
              <a:t> If time permits Show SPP </a:t>
            </a:r>
            <a:r>
              <a:rPr lang="en-US" altLang="en-US" baseline="0" dirty="0" smtClean="0">
                <a:latin typeface="Arial" panose="020B0604020202020204" pitchFamily="34" charset="0"/>
              </a:rPr>
              <a:t>CSOP and Lookout CSOP</a:t>
            </a:r>
            <a:endParaRPr lang="en-US" altLang="en-US" dirty="0">
              <a:latin typeface="Arial" panose="020B0604020202020204" pitchFamily="34" charset="0"/>
            </a:endParaRPr>
          </a:p>
        </p:txBody>
      </p:sp>
    </p:spTree>
    <p:extLst>
      <p:ext uri="{BB962C8B-B14F-4D97-AF65-F5344CB8AC3E}">
        <p14:creationId xmlns:p14="http://schemas.microsoft.com/office/powerpoint/2010/main" val="303082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Ps=</a:t>
            </a:r>
            <a:r>
              <a:rPr lang="en-US" baseline="0" dirty="0"/>
              <a:t> Prior Preparation Prevents Poor Performance</a:t>
            </a:r>
          </a:p>
          <a:p>
            <a:r>
              <a:rPr lang="en-US" baseline="0" dirty="0"/>
              <a:t>PPP=PPP </a:t>
            </a:r>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12</a:t>
            </a:fld>
            <a:endParaRPr lang="en-US" dirty="0"/>
          </a:p>
        </p:txBody>
      </p:sp>
    </p:spTree>
    <p:extLst>
      <p:ext uri="{BB962C8B-B14F-4D97-AF65-F5344CB8AC3E}">
        <p14:creationId xmlns:p14="http://schemas.microsoft.com/office/powerpoint/2010/main" val="24007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D7B56F-010F-4552-A6C2-65C7B586E046}" type="slidenum">
              <a:rPr lang="en-US" altLang="en-US" sz="1200" smtClean="0">
                <a:latin typeface="Times New Roman" panose="02020603050405020304" pitchFamily="18" charset="0"/>
              </a:rPr>
              <a:pPr fontAlgn="base">
                <a:spcBef>
                  <a:spcPct val="0"/>
                </a:spcBef>
                <a:spcAft>
                  <a:spcPct val="0"/>
                </a:spcAft>
              </a:pPr>
              <a:t>13</a:t>
            </a:fld>
            <a:endParaRPr lang="en-US" altLang="en-US" sz="1200" dirty="0">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Long pants will protect your legs from stickers/brambles/snakes/etc.</a:t>
            </a:r>
          </a:p>
          <a:p>
            <a:endParaRPr lang="en-US" altLang="en-US" dirty="0">
              <a:latin typeface="Arial" panose="020B0604020202020204" pitchFamily="34" charset="0"/>
            </a:endParaRPr>
          </a:p>
          <a:p>
            <a:r>
              <a:rPr lang="en-US" altLang="en-US" dirty="0">
                <a:latin typeface="Arial" panose="020B0604020202020204" pitchFamily="34" charset="0"/>
              </a:rPr>
              <a:t>We don’t want you to get sunburned while on the job.</a:t>
            </a:r>
          </a:p>
          <a:p>
            <a:endParaRPr lang="en-US" altLang="en-US" dirty="0">
              <a:latin typeface="Arial" panose="020B0604020202020204" pitchFamily="34" charset="0"/>
            </a:endParaRPr>
          </a:p>
          <a:p>
            <a:r>
              <a:rPr lang="en-US" altLang="en-US" dirty="0">
                <a:latin typeface="Arial" panose="020B0604020202020204" pitchFamily="34" charset="0"/>
              </a:rPr>
              <a:t>A work boot will not only give you ankle support on uneven ground, the sturdy soles may protect against nail punctures or cuts from broken glass.</a:t>
            </a:r>
          </a:p>
        </p:txBody>
      </p:sp>
    </p:spTree>
    <p:extLst>
      <p:ext uri="{BB962C8B-B14F-4D97-AF65-F5344CB8AC3E}">
        <p14:creationId xmlns:p14="http://schemas.microsoft.com/office/powerpoint/2010/main" val="1468312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46770B5-9705-4948-AC11-2B3C4665EAF5}" type="slidenum">
              <a:rPr lang="en-US" altLang="en-US" sz="1200" smtClean="0">
                <a:latin typeface="Times New Roman" panose="02020603050405020304" pitchFamily="18" charset="0"/>
              </a:rPr>
              <a:pPr fontAlgn="base">
                <a:spcBef>
                  <a:spcPct val="0"/>
                </a:spcBef>
                <a:spcAft>
                  <a:spcPct val="0"/>
                </a:spcAft>
              </a:pPr>
              <a:t>14</a:t>
            </a:fld>
            <a:endParaRPr lang="en-US" altLang="en-US" sz="1200" dirty="0">
              <a:latin typeface="Times New Roman" panose="02020603050405020304"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Puncture Resistant Gloves will protect you from contaminated</a:t>
            </a:r>
            <a:r>
              <a:rPr lang="en-US" altLang="en-US" baseline="0" dirty="0">
                <a:latin typeface="Arial" panose="020B0604020202020204" pitchFamily="34" charset="0"/>
              </a:rPr>
              <a:t> objects from puncturing and infecting,</a:t>
            </a:r>
            <a:r>
              <a:rPr lang="en-US" altLang="en-US" dirty="0">
                <a:latin typeface="Arial" panose="020B0604020202020204" pitchFamily="34" charset="0"/>
              </a:rPr>
              <a:t> blisters, etc.</a:t>
            </a:r>
          </a:p>
          <a:p>
            <a:endParaRPr lang="en-US" altLang="en-US" dirty="0">
              <a:latin typeface="Arial" panose="020B0604020202020204" pitchFamily="34" charset="0"/>
            </a:endParaRPr>
          </a:p>
          <a:p>
            <a:r>
              <a:rPr lang="en-US" altLang="en-US" dirty="0">
                <a:latin typeface="Arial" panose="020B0604020202020204" pitchFamily="34" charset="0"/>
              </a:rPr>
              <a:t>Safety glasses will protect your eyes from flying material; you only have two.</a:t>
            </a:r>
          </a:p>
          <a:p>
            <a:endParaRPr lang="en-US" altLang="en-US" dirty="0">
              <a:latin typeface="Arial" panose="020B0604020202020204" pitchFamily="34" charset="0"/>
            </a:endParaRPr>
          </a:p>
          <a:p>
            <a:r>
              <a:rPr lang="en-US" altLang="en-US" dirty="0">
                <a:latin typeface="Arial" panose="020B0604020202020204" pitchFamily="34" charset="0"/>
              </a:rPr>
              <a:t>The hard hat is a part of the uniform and will protect your head.  </a:t>
            </a:r>
          </a:p>
          <a:p>
            <a:r>
              <a:rPr lang="en-US" altLang="en-US" dirty="0">
                <a:latin typeface="Arial" panose="020B0604020202020204" pitchFamily="34" charset="0"/>
              </a:rPr>
              <a:t>Warning vest will make</a:t>
            </a:r>
            <a:r>
              <a:rPr lang="en-US" altLang="en-US" baseline="0" dirty="0">
                <a:latin typeface="Arial" panose="020B0604020202020204" pitchFamily="34" charset="0"/>
              </a:rPr>
              <a:t> you visible</a:t>
            </a:r>
          </a:p>
          <a:p>
            <a:r>
              <a:rPr lang="en-US" altLang="en-US" baseline="0" dirty="0">
                <a:latin typeface="Arial" panose="020B0604020202020204" pitchFamily="34" charset="0"/>
              </a:rPr>
              <a:t>Make sure to talk about properly using/wearing PPES I.E… vest closed, PPEs on prior to getting out of work van. PPEs must be on at all times on work site, Warning vest minimum at CT yards</a:t>
            </a:r>
            <a:endParaRPr lang="en-US" altLang="en-US" dirty="0">
              <a:latin typeface="Arial" panose="020B0604020202020204" pitchFamily="34" charset="0"/>
            </a:endParaRPr>
          </a:p>
        </p:txBody>
      </p:sp>
    </p:spTree>
    <p:extLst>
      <p:ext uri="{BB962C8B-B14F-4D97-AF65-F5344CB8AC3E}">
        <p14:creationId xmlns:p14="http://schemas.microsoft.com/office/powerpoint/2010/main" val="3007783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C31F01-9C3B-4450-976B-45990345EAC2}" type="slidenum">
              <a:rPr lang="en-US" altLang="en-US" sz="1200" smtClean="0">
                <a:latin typeface="Times New Roman" panose="02020603050405020304" pitchFamily="18" charset="0"/>
              </a:rPr>
              <a:pPr fontAlgn="base">
                <a:spcBef>
                  <a:spcPct val="0"/>
                </a:spcBef>
                <a:spcAft>
                  <a:spcPct val="0"/>
                </a:spcAft>
              </a:pPr>
              <a:t>15</a:t>
            </a:fld>
            <a:endParaRPr lang="en-US" altLang="en-US" sz="1200" dirty="0">
              <a:latin typeface="Times New Roman" panose="02020603050405020304" pitchFamily="18" charset="0"/>
            </a:endParaRPr>
          </a:p>
        </p:txBody>
      </p:sp>
      <p:sp>
        <p:nvSpPr>
          <p:cNvPr id="21507" name="Rectangle 4"/>
          <p:cNvSpPr>
            <a:spLocks noGrp="1" noRot="1" noChangeAspect="1" noChangeArrowheads="1" noTextEdit="1"/>
          </p:cNvSpPr>
          <p:nvPr>
            <p:ph type="sldImg"/>
          </p:nvPr>
        </p:nvSpPr>
        <p:spPr>
          <a:ln/>
        </p:spPr>
      </p:sp>
      <p:sp>
        <p:nvSpPr>
          <p:cNvPr id="2150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1509" name="Text Box 6"/>
          <p:cNvSpPr txBox="1">
            <a:spLocks noChangeArrowheads="1"/>
          </p:cNvSpPr>
          <p:nvPr/>
        </p:nvSpPr>
        <p:spPr bwMode="auto">
          <a:xfrm>
            <a:off x="1295400" y="4800600"/>
            <a:ext cx="4343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200" dirty="0">
                <a:latin typeface="Arial" panose="020B0604020202020204" pitchFamily="34" charset="0"/>
              </a:rPr>
              <a:t>Your personal safety comes first.  Think safety in everything you do, especially while out on the highway.</a:t>
            </a:r>
          </a:p>
          <a:p>
            <a:pPr eaLnBrk="1" hangingPunct="1">
              <a:spcBef>
                <a:spcPct val="50000"/>
              </a:spcBef>
            </a:pPr>
            <a:endParaRPr lang="en-US" altLang="en-US" sz="1200" dirty="0">
              <a:latin typeface="Arial" panose="020B0604020202020204" pitchFamily="34" charset="0"/>
            </a:endParaRPr>
          </a:p>
          <a:p>
            <a:pPr eaLnBrk="1" hangingPunct="1">
              <a:spcBef>
                <a:spcPct val="50000"/>
              </a:spcBef>
            </a:pPr>
            <a:r>
              <a:rPr lang="en-US" altLang="en-US" sz="1200" dirty="0">
                <a:latin typeface="Arial" panose="020B0604020202020204" pitchFamily="34" charset="0"/>
              </a:rPr>
              <a:t>We owe it to the public to let them know we’re out there working. That’s why we place warning signs.</a:t>
            </a:r>
          </a:p>
          <a:p>
            <a:pPr eaLnBrk="1" hangingPunct="1">
              <a:spcBef>
                <a:spcPct val="50000"/>
              </a:spcBef>
            </a:pPr>
            <a:r>
              <a:rPr lang="en-US" altLang="en-US" sz="1200" dirty="0">
                <a:latin typeface="Arial" panose="020B0604020202020204" pitchFamily="34" charset="0"/>
              </a:rPr>
              <a:t>Avoid the errant driver by being watchful and alert.</a:t>
            </a:r>
          </a:p>
          <a:p>
            <a:pPr eaLnBrk="1" hangingPunct="1">
              <a:spcBef>
                <a:spcPct val="50000"/>
              </a:spcBef>
            </a:pPr>
            <a:r>
              <a:rPr lang="en-US" altLang="en-US" sz="1200" dirty="0">
                <a:latin typeface="Arial" panose="020B0604020202020204" pitchFamily="34" charset="0"/>
              </a:rPr>
              <a:t>We’ll talk more about barriers in a bit.</a:t>
            </a:r>
          </a:p>
          <a:p>
            <a:pPr eaLnBrk="1" hangingPunct="1">
              <a:spcBef>
                <a:spcPct val="50000"/>
              </a:spcBef>
            </a:pPr>
            <a:r>
              <a:rPr lang="en-US" altLang="en-US" sz="1200" dirty="0">
                <a:latin typeface="Arial" panose="020B0604020202020204" pitchFamily="34" charset="0"/>
              </a:rPr>
              <a:t>Don’t just blindly stop along the road and dump everyone out; make sure you have reviewed the area and can keep your workers safe during the project.</a:t>
            </a:r>
          </a:p>
          <a:p>
            <a:pPr eaLnBrk="1" hangingPunct="1">
              <a:spcBef>
                <a:spcPct val="50000"/>
              </a:spcBef>
            </a:pPr>
            <a:r>
              <a:rPr lang="en-US" altLang="en-US" sz="1200" dirty="0">
                <a:latin typeface="Arial" panose="020B0604020202020204" pitchFamily="34" charset="0"/>
              </a:rPr>
              <a:t>Plan for safety contingencies; know what to do if something happens.</a:t>
            </a:r>
          </a:p>
        </p:txBody>
      </p:sp>
    </p:spTree>
    <p:extLst>
      <p:ext uri="{BB962C8B-B14F-4D97-AF65-F5344CB8AC3E}">
        <p14:creationId xmlns:p14="http://schemas.microsoft.com/office/powerpoint/2010/main" val="2226937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16</a:t>
            </a:fld>
            <a:endParaRPr lang="en-US" dirty="0"/>
          </a:p>
        </p:txBody>
      </p:sp>
    </p:spTree>
    <p:extLst>
      <p:ext uri="{BB962C8B-B14F-4D97-AF65-F5344CB8AC3E}">
        <p14:creationId xmlns:p14="http://schemas.microsoft.com/office/powerpoint/2010/main" val="238947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3C424FA4-5C7B-4A76-9D9E-74D27FD463D7}" type="slidenum">
              <a:rPr kumimoji="0" lang="en-US" altLang="en-US" smtClean="0"/>
              <a:pPr fontAlgn="base">
                <a:spcBef>
                  <a:spcPct val="0"/>
                </a:spcBef>
                <a:spcAft>
                  <a:spcPct val="0"/>
                </a:spcAft>
              </a:pPr>
              <a:t>17</a:t>
            </a:fld>
            <a:endParaRPr kumimoji="0" lang="en-US" alt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have no control over what the motorist does, but we do have control over what we can do to protect ourselves.</a:t>
            </a:r>
          </a:p>
        </p:txBody>
      </p:sp>
    </p:spTree>
    <p:extLst>
      <p:ext uri="{BB962C8B-B14F-4D97-AF65-F5344CB8AC3E}">
        <p14:creationId xmlns:p14="http://schemas.microsoft.com/office/powerpoint/2010/main" val="1094155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Fairfield</a:t>
            </a:r>
            <a:r>
              <a:rPr lang="en-US" altLang="en-US" baseline="0" dirty="0">
                <a:latin typeface="Arial" panose="020B0604020202020204" pitchFamily="34" charset="0"/>
              </a:rPr>
              <a:t> 2018- 4 lane highway, distracted driver went from lane 4 to lane 1 quick, clipped the back corner of trailer</a:t>
            </a:r>
          </a:p>
          <a:p>
            <a:r>
              <a:rPr lang="en-US" altLang="en-US" baseline="0" dirty="0">
                <a:latin typeface="Arial" panose="020B0604020202020204" pitchFamily="34" charset="0"/>
              </a:rPr>
              <a:t>Crew member was carrying Tire back to trailer – struck by incident- almost took her ankle off my random material in the trailer while flipping</a:t>
            </a:r>
          </a:p>
          <a:p>
            <a:r>
              <a:rPr lang="en-US" altLang="en-US" baseline="0" dirty="0">
                <a:latin typeface="Arial" panose="020B0604020202020204" pitchFamily="34" charset="0"/>
              </a:rPr>
              <a:t>Van followed trailer and flipped, Supervisor had to have windshield busted out to get out of the vehicle. </a:t>
            </a:r>
          </a:p>
          <a:p>
            <a:r>
              <a:rPr lang="en-US" altLang="en-US" baseline="0" dirty="0">
                <a:latin typeface="Arial" panose="020B0604020202020204" pitchFamily="34" charset="0"/>
              </a:rPr>
              <a:t>Errant vehicle spun around after clipping trailer and hit lookout</a:t>
            </a:r>
          </a:p>
          <a:p>
            <a:r>
              <a:rPr lang="en-US" altLang="en-US" baseline="0" dirty="0">
                <a:latin typeface="Arial" panose="020B0604020202020204" pitchFamily="34" charset="0"/>
              </a:rPr>
              <a:t>Warning horn from lookout was did not go off</a:t>
            </a:r>
          </a:p>
          <a:p>
            <a:endParaRPr lang="en-US" altLang="en-US" baseline="0" dirty="0">
              <a:latin typeface="Arial" panose="020B0604020202020204" pitchFamily="34" charset="0"/>
            </a:endParaRPr>
          </a:p>
          <a:p>
            <a:r>
              <a:rPr lang="en-US" altLang="en-US" baseline="0" dirty="0">
                <a:latin typeface="Arial" panose="020B0604020202020204" pitchFamily="34" charset="0"/>
              </a:rPr>
              <a:t>Luckily everyone survived, Participant that was struck by material, had over 17 surgeries to keep her ankle, Lookout was bruised and in shock, Supervisor made it out with significant pain</a:t>
            </a:r>
          </a:p>
          <a:p>
            <a:endParaRPr lang="en-US" altLang="en-US" baseline="0" dirty="0">
              <a:latin typeface="Arial" panose="020B0604020202020204" pitchFamily="34" charset="0"/>
            </a:endParaRPr>
          </a:p>
          <a:p>
            <a:r>
              <a:rPr lang="en-US" altLang="en-US" baseline="0" dirty="0">
                <a:latin typeface="Arial" panose="020B0604020202020204" pitchFamily="34" charset="0"/>
              </a:rPr>
              <a:t>Use this picture to talk about: Working next to van or trailer Big No, when bringing material back to the trailer have a team member look out for you from a safe zone,  do not run but move with a purpose to get back to drop material in trailer and then move back to safe zone, Communicate with driver via hand signals/verbal when going towards trailer(get confirmation), using the porta-potty on live right away, rotating look outs, dangers of working on the highway. </a:t>
            </a:r>
          </a:p>
          <a:p>
            <a:endParaRPr lang="en-US" altLang="en-US" dirty="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0C1876-78B2-44EF-A43C-36740CD2D529}" type="slidenum">
              <a:rPr lang="en-US" altLang="en-US" smtClean="0">
                <a:latin typeface="Times New Roman" panose="02020603050405020304" pitchFamily="18" charset="0"/>
              </a:rPr>
              <a:pPr fontAlgn="base">
                <a:spcBef>
                  <a:spcPct val="0"/>
                </a:spcBef>
                <a:spcAft>
                  <a:spcPct val="0"/>
                </a:spcAft>
              </a:pPr>
              <a:t>18</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276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988336-4C59-4CD2-9660-648751998F94}" type="slidenum">
              <a:rPr lang="en-US" altLang="en-US" sz="1200" smtClean="0">
                <a:latin typeface="Times New Roman" panose="02020603050405020304" pitchFamily="18" charset="0"/>
              </a:rPr>
              <a:pPr fontAlgn="base">
                <a:spcBef>
                  <a:spcPct val="0"/>
                </a:spcBef>
                <a:spcAft>
                  <a:spcPct val="0"/>
                </a:spcAft>
              </a:pPr>
              <a:t>19</a:t>
            </a:fld>
            <a:endParaRPr lang="en-US" altLang="en-US" sz="1200" dirty="0">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 of control vehicles can kill and maim.  It’s potentially the most dangerous thing you’ll ever encounter while working out on the road.</a:t>
            </a:r>
          </a:p>
          <a:p>
            <a:endParaRPr lang="en-US" altLang="en-US" dirty="0">
              <a:latin typeface="Arial" panose="020B0604020202020204" pitchFamily="34" charset="0"/>
            </a:endParaRPr>
          </a:p>
          <a:p>
            <a:r>
              <a:rPr lang="en-US" altLang="en-US" dirty="0">
                <a:latin typeface="Arial" panose="020B0604020202020204" pitchFamily="34" charset="0"/>
              </a:rPr>
              <a:t>Here’s the “use your vehicle as a barrier” thing again.</a:t>
            </a:r>
          </a:p>
          <a:p>
            <a:endParaRPr lang="en-US" altLang="en-US" dirty="0">
              <a:latin typeface="Arial" panose="020B0604020202020204" pitchFamily="34" charset="0"/>
            </a:endParaRPr>
          </a:p>
          <a:p>
            <a:r>
              <a:rPr lang="en-US" altLang="en-US" dirty="0">
                <a:latin typeface="Arial" panose="020B0604020202020204" pitchFamily="34" charset="0"/>
              </a:rPr>
              <a:t>Face traffic, face traffic, face traffic.  The three most important things you can do to avoid being hit!</a:t>
            </a:r>
          </a:p>
          <a:p>
            <a:endParaRPr lang="en-US" altLang="en-US" dirty="0">
              <a:latin typeface="Arial" panose="020B0604020202020204" pitchFamily="34" charset="0"/>
            </a:endParaRPr>
          </a:p>
          <a:p>
            <a:r>
              <a:rPr lang="en-US" altLang="en-US" dirty="0">
                <a:latin typeface="Arial" panose="020B0604020202020204" pitchFamily="34" charset="0"/>
              </a:rPr>
              <a:t>Assign someone the task of being a lookout; make it a reward for a good attitude; it’s an IMPORTANT job!</a:t>
            </a:r>
          </a:p>
          <a:p>
            <a:endParaRPr lang="en-US" altLang="en-US" dirty="0">
              <a:latin typeface="Arial" panose="020B0604020202020204" pitchFamily="34" charset="0"/>
            </a:endParaRPr>
          </a:p>
          <a:p>
            <a:r>
              <a:rPr lang="en-US" altLang="en-US" dirty="0">
                <a:latin typeface="Arial" panose="020B0604020202020204" pitchFamily="34" charset="0"/>
              </a:rPr>
              <a:t>Maintenance forces shall plan escape routes when they arrive at the work zone and any time the job location changes within the work zone.</a:t>
            </a:r>
          </a:p>
          <a:p>
            <a:r>
              <a:rPr lang="en-US" altLang="en-US" dirty="0">
                <a:latin typeface="Arial" panose="020B0604020202020204" pitchFamily="34" charset="0"/>
              </a:rPr>
              <a:t>Consider the following when planning and establishing an escape route:</a:t>
            </a:r>
          </a:p>
          <a:p>
            <a:r>
              <a:rPr lang="en-US" altLang="en-US" dirty="0">
                <a:latin typeface="Arial" panose="020B0604020202020204" pitchFamily="34" charset="0"/>
              </a:rPr>
              <a:t>• A path you can use to get out of the way of errant vehicles</a:t>
            </a:r>
          </a:p>
          <a:p>
            <a:r>
              <a:rPr lang="en-US" altLang="en-US" dirty="0">
                <a:latin typeface="Arial" panose="020B0604020202020204" pitchFamily="34" charset="0"/>
              </a:rPr>
              <a:t>• The use of vehicles, equipment, terrain, vegetation and structures to shield you from errant vehicles</a:t>
            </a:r>
          </a:p>
          <a:p>
            <a:r>
              <a:rPr lang="en-US" altLang="en-US" dirty="0">
                <a:latin typeface="Arial" panose="020B0604020202020204" pitchFamily="34" charset="0"/>
              </a:rPr>
              <a:t>• All of the possible directions that vehicles can enter the work zone</a:t>
            </a:r>
          </a:p>
          <a:p>
            <a:r>
              <a:rPr lang="en-US" altLang="en-US" dirty="0">
                <a:latin typeface="Arial" panose="020B0604020202020204" pitchFamily="34" charset="0"/>
              </a:rPr>
              <a:t>• Worksite and activity hazards such as trenches and drop-offs within or near the work zone</a:t>
            </a:r>
          </a:p>
          <a:p>
            <a:endParaRPr lang="en-US" altLang="en-US" dirty="0">
              <a:latin typeface="Arial" panose="020B0604020202020204" pitchFamily="34" charset="0"/>
            </a:endParaRPr>
          </a:p>
          <a:p>
            <a:r>
              <a:rPr lang="en-US" altLang="en-US" dirty="0">
                <a:latin typeface="Arial" panose="020B0604020202020204" pitchFamily="34" charset="0"/>
              </a:rPr>
              <a:t>Supervisors shall plan work so that each employee has adequate space to work safely.</a:t>
            </a:r>
          </a:p>
          <a:p>
            <a:r>
              <a:rPr lang="en-US" altLang="en-US" dirty="0">
                <a:latin typeface="Arial" panose="020B0604020202020204" pitchFamily="34" charset="0"/>
              </a:rPr>
              <a:t>Supervisors shall ensure that employees know their responsibilities for positioning themselves so that each employee has enough work space to work safely and avoid being struck by flying material or another Maintenance force’s tools.</a:t>
            </a:r>
          </a:p>
          <a:p>
            <a:r>
              <a:rPr lang="en-US" altLang="en-US" dirty="0">
                <a:latin typeface="Arial" panose="020B0604020202020204" pitchFamily="34" charset="0"/>
              </a:rPr>
              <a:t>Maintenance forces shall avoid "bunching up", which increases traffic exposure and causes public concern.</a:t>
            </a:r>
          </a:p>
        </p:txBody>
      </p:sp>
    </p:spTree>
    <p:extLst>
      <p:ext uri="{BB962C8B-B14F-4D97-AF65-F5344CB8AC3E}">
        <p14:creationId xmlns:p14="http://schemas.microsoft.com/office/powerpoint/2010/main" val="345578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history</a:t>
            </a:r>
            <a:r>
              <a:rPr lang="en-US" baseline="0" dirty="0"/>
              <a:t> from 2008 to now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44EA1-1A5A-426C-84F2-37DFD7704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Ch. 8.11.01 Shadow Vehicle:</a:t>
            </a:r>
          </a:p>
          <a:p>
            <a:r>
              <a:rPr lang="en-US" dirty="0" smtClean="0"/>
              <a:t>A shadow vehicle shall be used to protect the work vehicle in a moving lane closure or when setting or retrieving lane closures. A shadow vehicle shall:</a:t>
            </a:r>
          </a:p>
          <a:p>
            <a:r>
              <a:rPr lang="en-US" dirty="0" smtClean="0"/>
              <a:t>(a) Have a truck mounted attenuator (TMA) which softens the blow to our driver, and usually reduces the impact to the motorist. It may not reduce the distance a vehicle will roll ahead when hit.</a:t>
            </a:r>
          </a:p>
          <a:p>
            <a:r>
              <a:rPr lang="en-US" dirty="0" smtClean="0"/>
              <a:t>(b) Be equipped with Type II FAS or PCMS.</a:t>
            </a:r>
          </a:p>
          <a:p>
            <a:r>
              <a:rPr lang="en-US" dirty="0" smtClean="0"/>
              <a:t>(c) Be equipped with head restraint or high back seats.</a:t>
            </a:r>
          </a:p>
          <a:p>
            <a:r>
              <a:rPr lang="en-US" dirty="0" smtClean="0"/>
              <a:t>(d) Be equipped with seat belts that have lap and shoulder harnesses.</a:t>
            </a:r>
          </a:p>
          <a:p>
            <a:r>
              <a:rPr lang="en-US" dirty="0" smtClean="0"/>
              <a:t>(e) Be equipped with a two-way radio.</a:t>
            </a:r>
          </a:p>
          <a:p>
            <a:r>
              <a:rPr lang="en-US" dirty="0" smtClean="0"/>
              <a:t>Typically, the shadow vehicle is occupied by the driver only.</a:t>
            </a:r>
          </a:p>
          <a:p>
            <a:endParaRPr lang="en-US" dirty="0" smtClean="0"/>
          </a:p>
          <a:p>
            <a:r>
              <a:rPr lang="en-US" dirty="0" smtClean="0"/>
              <a:t>Refer to Ch. 8.11.02 Barrier Vehicle: </a:t>
            </a:r>
          </a:p>
          <a:p>
            <a:r>
              <a:rPr lang="en-US" dirty="0" smtClean="0"/>
              <a:t>A barrier vehicle is an unoccupied vehicle or piece of equipment used to protect Maintenance forces from errant motorists. Any vehicle at a work site can be used as a barrier. However, Maintenance forces shall use the heaviest vehicle reasonably available. In certain instances, more than one (1) barrier vehicle may be needed. A barrier vehicle does not require a TMA. However, if a TMA is available, it should be used.</a:t>
            </a:r>
          </a:p>
          <a:p>
            <a:r>
              <a:rPr lang="en-US" dirty="0" smtClean="0"/>
              <a:t>Any vehicle that is used should be parked upstream from the work site between approaching traffic and the Maintenance forces. It should be parked where it will provide the best protection; not too close to the Maintenance forces, not too far back. It shall be carefully positioned so that it will intercept errant vehicles, but will not roll ahead into the work area. Always park the barrier vehicle with the emergency brake set and lower any attachments to the ground.</a:t>
            </a:r>
          </a:p>
          <a:p>
            <a:r>
              <a:rPr lang="en-US" dirty="0" smtClean="0"/>
              <a:t>A barrier vehicle without a TMA can be parked a number of ways. It can be parked at an angle or straight across the lane in a closure. If it is parked at an angle, the front of the vehicle should be pointed away from traffic. The wheels shall be turned away from the work zone and away from traffic if possible. This will avoid motorist panic and prevent secondary collisions if the barrier vehicle is hit and pushed ahead. A barrier vehicle with a TMA should normally be parked parallel with the direction of traffic.</a:t>
            </a:r>
          </a:p>
          <a:p>
            <a:endParaRPr lang="en-US" dirty="0" smtClean="0"/>
          </a:p>
          <a:p>
            <a:r>
              <a:rPr lang="en-US" dirty="0" smtClean="0"/>
              <a:t>Refer</a:t>
            </a:r>
            <a:r>
              <a:rPr lang="en-US" baseline="0" dirty="0" smtClean="0"/>
              <a:t> to Ch. 8.11.03 Advanced Warning Vehicle</a:t>
            </a:r>
          </a:p>
          <a:p>
            <a:r>
              <a:rPr lang="en-US" sz="1200" b="0" i="0" u="none" strike="noStrike" kern="1200" baseline="0" dirty="0" smtClean="0">
                <a:solidFill>
                  <a:schemeClr val="tx1"/>
                </a:solidFill>
                <a:latin typeface="+mn-lt"/>
                <a:ea typeface="+mn-ea"/>
                <a:cs typeface="+mn-cs"/>
              </a:rPr>
              <a:t>An advance warning vehicle is driven or placed upstream from a work zone (refer to the Moving Lane Closure Plans T15, T16 or T17). It alerts the approaching motorists of work being performed on or near the travel way. </a:t>
            </a:r>
          </a:p>
          <a:p>
            <a:r>
              <a:rPr lang="en-US" sz="1200" b="0" i="0" u="none" strike="noStrike" kern="1200" baseline="0" dirty="0" smtClean="0">
                <a:solidFill>
                  <a:schemeClr val="tx1"/>
                </a:solidFill>
                <a:latin typeface="+mn-lt"/>
                <a:ea typeface="+mn-ea"/>
                <a:cs typeface="+mn-cs"/>
              </a:rPr>
              <a:t>If the vehicle encroaches into the traveled way, it shall be equipped as a shadow vehicle and operated in accordance with the guidelines in Section 8.11.01. If it encroaches into a freeway lane, the vehicle shall display a FAS or PCMS in the arrow mode. If it encroaches into a two-way conventional highway, the FAS or PCMS shall be in the caution mode, or display a flashing or rotating amber light. </a:t>
            </a:r>
            <a:endParaRPr lang="en-US" dirty="0" smtClean="0"/>
          </a:p>
          <a:p>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20</a:t>
            </a:fld>
            <a:endParaRPr lang="en-US" dirty="0"/>
          </a:p>
        </p:txBody>
      </p:sp>
    </p:spTree>
    <p:extLst>
      <p:ext uri="{BB962C8B-B14F-4D97-AF65-F5344CB8AC3E}">
        <p14:creationId xmlns:p14="http://schemas.microsoft.com/office/powerpoint/2010/main" val="3439697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DCDD51-7B3E-4DEB-8735-392EAB5D9E35}" type="slidenum">
              <a:rPr lang="en-US" altLang="en-US" sz="1200" smtClean="0">
                <a:latin typeface="Times New Roman" panose="02020603050405020304" pitchFamily="18" charset="0"/>
              </a:rPr>
              <a:pPr fontAlgn="base">
                <a:spcBef>
                  <a:spcPct val="0"/>
                </a:spcBef>
                <a:spcAft>
                  <a:spcPct val="0"/>
                </a:spcAft>
              </a:pPr>
              <a:t>21</a:t>
            </a:fld>
            <a:endParaRPr lang="en-US" altLang="en-US" sz="1200" dirty="0">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According to statistics, vehicles involved in run-off-the-road accidents leave the highway at a 15-45 degree angle.  At that angle, a car’s tires don’t squeal or make a sound.  If you’re not watching, you’ll never see it coming.</a:t>
            </a:r>
          </a:p>
          <a:p>
            <a:endParaRPr lang="en-US" altLang="en-US" dirty="0">
              <a:latin typeface="Arial" panose="020B0604020202020204" pitchFamily="34" charset="0"/>
            </a:endParaRPr>
          </a:p>
          <a:p>
            <a:r>
              <a:rPr lang="en-US" altLang="en-US" dirty="0">
                <a:latin typeface="Arial" panose="020B0604020202020204" pitchFamily="34" charset="0"/>
              </a:rPr>
              <a:t>That’s why it’s important to use the vehicle as a barrier to traffic.</a:t>
            </a:r>
          </a:p>
          <a:p>
            <a:endParaRPr lang="en-US" altLang="en-US" dirty="0">
              <a:latin typeface="Arial" panose="020B0604020202020204" pitchFamily="34" charset="0"/>
            </a:endParaRPr>
          </a:p>
          <a:p>
            <a:r>
              <a:rPr lang="en-US" altLang="en-US" dirty="0">
                <a:latin typeface="Arial" panose="020B0604020202020204" pitchFamily="34" charset="0"/>
              </a:rPr>
              <a:t>When parked, keep the parking brake set and turn the wheels away from workers on foot.  If it gets hit, you don’t want it running over your people.</a:t>
            </a:r>
          </a:p>
          <a:p>
            <a:endParaRPr lang="en-US" altLang="en-US" dirty="0">
              <a:latin typeface="Arial" panose="020B0604020202020204" pitchFamily="34" charset="0"/>
            </a:endParaRPr>
          </a:p>
          <a:p>
            <a:r>
              <a:rPr lang="en-US" altLang="en-US" dirty="0">
                <a:latin typeface="Arial" panose="020B0604020202020204" pitchFamily="34" charset="0"/>
              </a:rPr>
              <a:t>If gathering in a group to talk/give instructions/ etc.  Be mindful of where you’re gathering.  </a:t>
            </a:r>
          </a:p>
        </p:txBody>
      </p:sp>
    </p:spTree>
    <p:extLst>
      <p:ext uri="{BB962C8B-B14F-4D97-AF65-F5344CB8AC3E}">
        <p14:creationId xmlns:p14="http://schemas.microsoft.com/office/powerpoint/2010/main" val="411251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E2F7DB37-BE85-43F9-AB96-4C350FFBD272}" type="slidenum">
              <a:rPr kumimoji="0" lang="en-US" altLang="en-US" smtClean="0"/>
              <a:pPr fontAlgn="base">
                <a:spcBef>
                  <a:spcPct val="0"/>
                </a:spcBef>
                <a:spcAft>
                  <a:spcPct val="0"/>
                </a:spcAft>
              </a:pPr>
              <a:t>22</a:t>
            </a:fld>
            <a:endParaRPr kumimoji="0" lang="en-US" alt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Refer to CSOPs Appendix P Lookout Guidelines</a:t>
            </a:r>
          </a:p>
          <a:p>
            <a:pPr eaLnBrk="1" hangingPunct="1"/>
            <a:r>
              <a:rPr lang="en-US" altLang="en-US" dirty="0" smtClean="0">
                <a:latin typeface="Arial" panose="020B0604020202020204" pitchFamily="34" charset="0"/>
              </a:rPr>
              <a:t>Conditions </a:t>
            </a:r>
            <a:r>
              <a:rPr lang="en-US" altLang="en-US" dirty="0">
                <a:latin typeface="Arial" panose="020B0604020202020204" pitchFamily="34" charset="0"/>
              </a:rPr>
              <a:t>requiring a lookout.  A lookout shall not be assigned any other duties and shall be rotated often enough to keep them alert.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lookout shall continuously watch approaching traffic for errant vehicles that may hit Maintenance forces on foot. If trouble is suspected, the lookout shall warn the Maintenance forces by yelling, using a vehicle or warning horn, a portable lookout alarm device, or any system capable of communicating the warning message. This warning is intended to give Maintenance forces the time to use a planned escape route to avoid the errant vehicle.</a:t>
            </a:r>
          </a:p>
          <a:p>
            <a:pPr eaLnBrk="1" hangingPunct="1"/>
            <a:r>
              <a:rPr lang="en-US" altLang="en-US" dirty="0">
                <a:latin typeface="Arial" panose="020B0604020202020204" pitchFamily="34" charset="0"/>
              </a:rPr>
              <a:t>A lookout shall not be assigned any other duties and rotated often enough to keep them alert.</a:t>
            </a:r>
          </a:p>
        </p:txBody>
      </p:sp>
    </p:spTree>
    <p:extLst>
      <p:ext uri="{BB962C8B-B14F-4D97-AF65-F5344CB8AC3E}">
        <p14:creationId xmlns:p14="http://schemas.microsoft.com/office/powerpoint/2010/main" val="2662795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DO NOT</a:t>
            </a:r>
            <a:r>
              <a:rPr lang="en-US" altLang="en-US" baseline="0" dirty="0" smtClean="0">
                <a:latin typeface="Arial" panose="020B0604020202020204" pitchFamily="34" charset="0"/>
              </a:rPr>
              <a:t> Work in Gore POINT, and DO NOT Work on ON/OFF Ramp Shoulder unless Protective vehicle is provided by Caltrans. While working in the Quad area maintain lookouts in multiple directions stay vigilant.</a:t>
            </a:r>
            <a:endParaRPr lang="en-US" altLang="en-US" dirty="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0094E513-FAAF-44E0-8014-2BE0EE87F5B7}" type="slidenum">
              <a:rPr kumimoji="0" lang="en-US" altLang="en-US" sz="1800" smtClean="0"/>
              <a:pPr fontAlgn="base">
                <a:spcBef>
                  <a:spcPct val="0"/>
                </a:spcBef>
                <a:spcAft>
                  <a:spcPct val="0"/>
                </a:spcAft>
              </a:pPr>
              <a:t>25</a:t>
            </a:fld>
            <a:endParaRPr kumimoji="0" lang="en-US" altLang="en-US" sz="1800" dirty="0"/>
          </a:p>
        </p:txBody>
      </p:sp>
    </p:spTree>
    <p:extLst>
      <p:ext uri="{BB962C8B-B14F-4D97-AF65-F5344CB8AC3E}">
        <p14:creationId xmlns:p14="http://schemas.microsoft.com/office/powerpoint/2010/main" val="551227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DO NOT Work in Gore POINT, and DO NOT Work on ON/OFF Ramp Shoulder unless Protective vehicle is provided by Caltrans. While working in the Quad area maintain lookouts in multiple directions stay vigilant.</a:t>
            </a:r>
            <a:endParaRPr lang="en-US" altLang="en-US" dirty="0">
              <a:latin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02FA474D-0E08-491F-BBA9-D8EDFE9A704A}" type="slidenum">
              <a:rPr kumimoji="0" lang="en-US" altLang="en-US" sz="1800" smtClean="0"/>
              <a:pPr fontAlgn="base">
                <a:spcBef>
                  <a:spcPct val="0"/>
                </a:spcBef>
                <a:spcAft>
                  <a:spcPct val="0"/>
                </a:spcAft>
              </a:pPr>
              <a:t>26</a:t>
            </a:fld>
            <a:endParaRPr kumimoji="0" lang="en-US" altLang="en-US" sz="1800" dirty="0"/>
          </a:p>
        </p:txBody>
      </p:sp>
    </p:spTree>
    <p:extLst>
      <p:ext uri="{BB962C8B-B14F-4D97-AF65-F5344CB8AC3E}">
        <p14:creationId xmlns:p14="http://schemas.microsoft.com/office/powerpoint/2010/main" val="1960253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2D94373-FAEA-448D-A589-5756AF09D0B7}" type="slidenum">
              <a:rPr lang="en-US" altLang="en-US" sz="1200" smtClean="0">
                <a:latin typeface="Times New Roman" panose="02020603050405020304" pitchFamily="18" charset="0"/>
              </a:rPr>
              <a:pPr fontAlgn="base">
                <a:spcBef>
                  <a:spcPct val="0"/>
                </a:spcBef>
                <a:spcAft>
                  <a:spcPct val="0"/>
                </a:spcAft>
              </a:pPr>
              <a:t>27</a:t>
            </a:fld>
            <a:endParaRPr lang="en-US" altLang="en-US" sz="1200" dirty="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Advance warning signs shall be placed when a stationary operation is on the traveled way, or is on the shoulder within 6 feet of a traffic lane on a multilane highway with a paved shoulder 8 feet or more in width.</a:t>
            </a:r>
          </a:p>
          <a:p>
            <a:endParaRPr lang="en-US" altLang="en-US" dirty="0">
              <a:latin typeface="Arial" panose="020B0604020202020204" pitchFamily="34" charset="0"/>
            </a:endParaRPr>
          </a:p>
          <a:p>
            <a:r>
              <a:rPr lang="en-US" altLang="en-US" dirty="0">
                <a:latin typeface="Arial" panose="020B0604020202020204" pitchFamily="34" charset="0"/>
              </a:rPr>
              <a:t>Be careful while setting the Road Work Ahead signs.  Work in front of the van.  </a:t>
            </a:r>
          </a:p>
          <a:p>
            <a:endParaRPr lang="en-US" altLang="en-US" dirty="0">
              <a:latin typeface="Arial" panose="020B0604020202020204" pitchFamily="34" charset="0"/>
            </a:endParaRPr>
          </a:p>
          <a:p>
            <a:r>
              <a:rPr lang="en-US" altLang="en-US" dirty="0">
                <a:latin typeface="Arial" panose="020B0604020202020204" pitchFamily="34" charset="0"/>
              </a:rPr>
              <a:t>Put 2 or more advanced warning sings where it can be seen for 1500 feet by approaching vehicles.</a:t>
            </a:r>
          </a:p>
          <a:p>
            <a:endParaRPr lang="en-US" altLang="en-US" dirty="0">
              <a:latin typeface="Arial" panose="020B0604020202020204" pitchFamily="34" charset="0"/>
            </a:endParaRPr>
          </a:p>
          <a:p>
            <a:r>
              <a:rPr lang="en-US" altLang="en-US" dirty="0">
                <a:latin typeface="Arial" panose="020B0604020202020204" pitchFamily="34" charset="0"/>
              </a:rPr>
              <a:t>Don’t work more than a mile from your sign; if you do, either place another sign or move it up.</a:t>
            </a:r>
          </a:p>
          <a:p>
            <a:endParaRPr lang="en-US" altLang="en-US" dirty="0">
              <a:latin typeface="Arial" panose="020B0604020202020204" pitchFamily="34" charset="0"/>
            </a:endParaRPr>
          </a:p>
          <a:p>
            <a:r>
              <a:rPr lang="en-US" altLang="en-US" dirty="0">
                <a:latin typeface="Arial" panose="020B0604020202020204" pitchFamily="34" charset="0"/>
              </a:rPr>
              <a:t>Don’t leave the signs up when you’re not out there working.  It lessens their effectiveness.</a:t>
            </a:r>
          </a:p>
          <a:p>
            <a:r>
              <a:rPr lang="en-US" altLang="en-US" dirty="0">
                <a:latin typeface="Arial" panose="020B0604020202020204" pitchFamily="34" charset="0"/>
              </a:rPr>
              <a:t>Don’t set up signs that cause greater</a:t>
            </a:r>
            <a:r>
              <a:rPr lang="en-US" altLang="en-US" baseline="0" dirty="0">
                <a:latin typeface="Arial" panose="020B0604020202020204" pitchFamily="34" charset="0"/>
              </a:rPr>
              <a:t> hazards such as impeding lanes </a:t>
            </a:r>
          </a:p>
          <a:p>
            <a:endParaRPr lang="en-US" altLang="en-US" baseline="0" dirty="0">
              <a:latin typeface="Arial" panose="020B0604020202020204" pitchFamily="34" charset="0"/>
            </a:endParaRPr>
          </a:p>
          <a:p>
            <a:r>
              <a:rPr lang="en-US" sz="1200" b="0" i="0" u="none" strike="noStrike" kern="1200" baseline="0" dirty="0">
                <a:solidFill>
                  <a:schemeClr val="tx1"/>
                </a:solidFill>
                <a:latin typeface="+mn-lt"/>
                <a:ea typeface="+mn-ea"/>
                <a:cs typeface="+mn-cs"/>
              </a:rPr>
              <a:t>Per Contract: Local Caltrans Maintenance Supervisor or designee shall determine if worksite conditions require signs, flags or lane closures. If signage, flags or lane closures are appropriate for conditions, Caltrans will:</a:t>
            </a:r>
          </a:p>
          <a:p>
            <a:r>
              <a:rPr lang="en-US" sz="1200" b="0" i="0" u="none" strike="noStrike" kern="1200" baseline="0" dirty="0">
                <a:solidFill>
                  <a:schemeClr val="tx1"/>
                </a:solidFill>
                <a:latin typeface="+mn-lt"/>
                <a:ea typeface="+mn-ea"/>
                <a:cs typeface="+mn-cs"/>
              </a:rPr>
              <a:t>Either provide training to Sub-contractor so they may perform sign and flag setup</a:t>
            </a:r>
          </a:p>
          <a:p>
            <a:r>
              <a:rPr lang="en-US" sz="1200" b="0" i="0" u="none" strike="noStrike" kern="1200" baseline="0" dirty="0">
                <a:solidFill>
                  <a:schemeClr val="tx1"/>
                </a:solidFill>
                <a:latin typeface="+mn-lt"/>
                <a:ea typeface="+mn-ea"/>
                <a:cs typeface="+mn-cs"/>
              </a:rPr>
              <a:t>Setup signs and flags for Sub-contractor</a:t>
            </a:r>
          </a:p>
          <a:p>
            <a:r>
              <a:rPr lang="en-US" sz="1200" b="0" i="0" u="none" strike="noStrike" kern="1200" baseline="0" dirty="0">
                <a:solidFill>
                  <a:schemeClr val="tx1"/>
                </a:solidFill>
                <a:latin typeface="+mn-lt"/>
                <a:ea typeface="+mn-ea"/>
                <a:cs typeface="+mn-cs"/>
              </a:rPr>
              <a:t>Setup lane closure for Sub-contractor</a:t>
            </a:r>
            <a:endParaRPr lang="en-US" sz="1100" b="0" i="0" u="none" strike="noStrike" kern="1200" baseline="0" dirty="0">
              <a:solidFill>
                <a:schemeClr val="tx1"/>
              </a:solidFill>
              <a:latin typeface="+mn-lt"/>
              <a:ea typeface="+mn-ea"/>
              <a:cs typeface="+mn-cs"/>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36004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C77200-BB5A-4BB8-ADE2-B412824E2667}" type="slidenum">
              <a:rPr lang="en-US" altLang="en-US" sz="1200" smtClean="0">
                <a:latin typeface="Times New Roman" panose="02020603050405020304" pitchFamily="18" charset="0"/>
              </a:rPr>
              <a:pPr fontAlgn="base">
                <a:spcBef>
                  <a:spcPct val="0"/>
                </a:spcBef>
                <a:spcAft>
                  <a:spcPct val="0"/>
                </a:spcAft>
              </a:pPr>
              <a:t>33</a:t>
            </a:fld>
            <a:endParaRPr lang="en-US" altLang="en-US" sz="1200" dirty="0">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If you’re going to be at a single location along the shoulder for more than 30 minutes or so, consider closing the shoulder with traffic cones and a sign. Back 2 Work crews do not shut down shoulders</a:t>
            </a:r>
          </a:p>
          <a:p>
            <a:endParaRPr lang="en-US" altLang="en-US" dirty="0">
              <a:latin typeface="Arial" panose="020B0604020202020204" pitchFamily="34" charset="0"/>
            </a:endParaRPr>
          </a:p>
          <a:p>
            <a:endParaRPr lang="en-US" altLang="en-US" baseline="0" dirty="0">
              <a:latin typeface="Arial" panose="020B0604020202020204" pitchFamily="34" charset="0"/>
            </a:endParaRPr>
          </a:p>
          <a:p>
            <a:r>
              <a:rPr lang="en-US" sz="1200" b="0" i="0" u="none" strike="noStrike" kern="1200" baseline="0" dirty="0">
                <a:solidFill>
                  <a:schemeClr val="tx1"/>
                </a:solidFill>
                <a:latin typeface="+mn-lt"/>
                <a:ea typeface="+mn-ea"/>
                <a:cs typeface="+mn-cs"/>
              </a:rPr>
              <a:t>Per Contract: Local Caltrans Maintenance Supervisor or designee shall determine if worksite conditions require signs, flags or lane closures. If signage, flags or lane closures are appropriate for conditions, Caltrans will:</a:t>
            </a:r>
          </a:p>
          <a:p>
            <a:r>
              <a:rPr lang="en-US" sz="1200" b="0" i="0" u="none" strike="noStrike" kern="1200" baseline="0" dirty="0">
                <a:solidFill>
                  <a:schemeClr val="tx1"/>
                </a:solidFill>
                <a:latin typeface="+mn-lt"/>
                <a:ea typeface="+mn-ea"/>
                <a:cs typeface="+mn-cs"/>
              </a:rPr>
              <a:t>Either provide training to Sub-contractor so they may perform sign and flag setup</a:t>
            </a:r>
          </a:p>
          <a:p>
            <a:r>
              <a:rPr lang="en-US" sz="1200" b="0" i="0" u="none" strike="noStrike" kern="1200" baseline="0" dirty="0">
                <a:solidFill>
                  <a:schemeClr val="tx1"/>
                </a:solidFill>
                <a:latin typeface="+mn-lt"/>
                <a:ea typeface="+mn-ea"/>
                <a:cs typeface="+mn-cs"/>
              </a:rPr>
              <a:t>Setup signs and flags for Sub-contractor</a:t>
            </a:r>
          </a:p>
          <a:p>
            <a:r>
              <a:rPr lang="en-US" sz="1200" b="1" i="0" u="sng" strike="noStrike" kern="1200" baseline="0" dirty="0">
                <a:solidFill>
                  <a:srgbClr val="FFFF00"/>
                </a:solidFill>
                <a:latin typeface="+mn-lt"/>
                <a:ea typeface="+mn-ea"/>
                <a:cs typeface="+mn-cs"/>
              </a:rPr>
              <a:t>Setup lane closure for Sub-contractor</a:t>
            </a:r>
            <a:endParaRPr lang="en-US" sz="1100" b="1" i="0" u="sng" strike="noStrike" kern="1200" baseline="0" dirty="0">
              <a:solidFill>
                <a:srgbClr val="FFFF00"/>
              </a:solidFill>
              <a:latin typeface="+mn-lt"/>
              <a:ea typeface="+mn-ea"/>
              <a:cs typeface="+mn-cs"/>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58402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8204FEB0-9A1B-4A13-903C-E8C0FFCB2628}" type="slidenum">
              <a:rPr kumimoji="0" lang="en-US" altLang="en-US" smtClean="0"/>
              <a:pPr fontAlgn="base">
                <a:spcBef>
                  <a:spcPct val="0"/>
                </a:spcBef>
                <a:spcAft>
                  <a:spcPct val="0"/>
                </a:spcAft>
              </a:pPr>
              <a:t>34</a:t>
            </a:fld>
            <a:endParaRPr kumimoji="0" lang="en-US" alt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intent of this guideline is to prevent the channeling of vehicles traveling in the same direction on a freeway or causing vehicles to cross the centerline of a two lane highway.</a:t>
            </a:r>
          </a:p>
          <a:p>
            <a:r>
              <a:rPr lang="en-US" sz="1200" b="1" i="0" u="none" strike="noStrike" kern="1200" baseline="0" dirty="0">
                <a:solidFill>
                  <a:schemeClr val="tx1"/>
                </a:solidFill>
                <a:latin typeface="+mn-lt"/>
                <a:ea typeface="+mn-ea"/>
                <a:cs typeface="+mn-cs"/>
              </a:rPr>
              <a:t>8.18 Maintenance Crews Working Across From Each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Maintenance crews shall not perform work directly across from each other on the same direction of travel on the State highway system (SHS). This includes moving operations. </a:t>
            </a:r>
          </a:p>
          <a:p>
            <a:r>
              <a:rPr lang="en-US" sz="1200" b="0" i="0" u="none" strike="noStrike" kern="1200" baseline="0" dirty="0">
                <a:solidFill>
                  <a:schemeClr val="tx1"/>
                </a:solidFill>
                <a:latin typeface="+mn-lt"/>
                <a:ea typeface="+mn-ea"/>
                <a:cs typeface="+mn-cs"/>
              </a:rPr>
              <a:t>The intent of this guideline is to prevent the channeling of vehicles traveling in the same direction on SHS or causing vehicles to cross the centerline of a two-lane highway. </a:t>
            </a:r>
          </a:p>
          <a:p>
            <a:r>
              <a:rPr lang="en-US" sz="1200" b="0" i="0" u="none" strike="noStrike" kern="1200" baseline="0" dirty="0">
                <a:solidFill>
                  <a:schemeClr val="tx1"/>
                </a:solidFill>
                <a:latin typeface="+mn-lt"/>
                <a:ea typeface="+mn-ea"/>
                <a:cs typeface="+mn-cs"/>
              </a:rPr>
              <a:t>Crews shall not perform work directly across from each other on opposite sides of the SHS unless there is a median barrier or other divider. A distance of at least 2,000 feet must be kept between operations if work must be accomplished at the same time. </a:t>
            </a:r>
          </a:p>
          <a:p>
            <a:r>
              <a:rPr lang="en-US" sz="1200" b="0" i="0" u="none" strike="noStrike" kern="1200" baseline="0" dirty="0">
                <a:solidFill>
                  <a:schemeClr val="tx1"/>
                </a:solidFill>
                <a:latin typeface="+mn-lt"/>
                <a:ea typeface="+mn-ea"/>
                <a:cs typeface="+mn-cs"/>
              </a:rPr>
              <a:t>However, if flaggers, stop signs, or traffic signals positively control the traffic, the work sites can be closer. </a:t>
            </a:r>
            <a:endParaRPr lang="en-US" altLang="en-US" dirty="0">
              <a:latin typeface="Arial" panose="020B0604020202020204" pitchFamily="34" charset="0"/>
            </a:endParaRPr>
          </a:p>
        </p:txBody>
      </p:sp>
    </p:spTree>
    <p:extLst>
      <p:ext uri="{BB962C8B-B14F-4D97-AF65-F5344CB8AC3E}">
        <p14:creationId xmlns:p14="http://schemas.microsoft.com/office/powerpoint/2010/main" val="2798516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barrier vehicle can save your life.  Do</a:t>
            </a:r>
            <a:r>
              <a:rPr lang="en-US" altLang="en-US" baseline="0" dirty="0">
                <a:latin typeface="Arial" panose="020B0604020202020204" pitchFamily="34" charset="0"/>
              </a:rPr>
              <a:t> not Work in areas such as above, because there is no escape routes </a:t>
            </a:r>
            <a:endParaRPr lang="en-US" altLang="en-US" dirty="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55D596DB-DA0E-4F71-B57C-958891C30E47}" type="slidenum">
              <a:rPr kumimoji="0" lang="en-US" altLang="en-US" smtClean="0"/>
              <a:pPr fontAlgn="base">
                <a:spcBef>
                  <a:spcPct val="0"/>
                </a:spcBef>
                <a:spcAft>
                  <a:spcPct val="0"/>
                </a:spcAft>
              </a:pPr>
              <a:t>35</a:t>
            </a:fld>
            <a:endParaRPr kumimoji="0" lang="en-US" altLang="en-US" dirty="0"/>
          </a:p>
        </p:txBody>
      </p:sp>
    </p:spTree>
    <p:extLst>
      <p:ext uri="{BB962C8B-B14F-4D97-AF65-F5344CB8AC3E}">
        <p14:creationId xmlns:p14="http://schemas.microsoft.com/office/powerpoint/2010/main" val="2194779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Vehicle that hit our barrier vehicle.  Luckily, the motorist was able to walk away.</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64EAC859-18CE-4EB0-AE65-5A754DADE6AC}" type="slidenum">
              <a:rPr kumimoji="0" lang="en-US" altLang="en-US" smtClean="0"/>
              <a:pPr fontAlgn="base">
                <a:spcBef>
                  <a:spcPct val="0"/>
                </a:spcBef>
                <a:spcAft>
                  <a:spcPct val="0"/>
                </a:spcAft>
              </a:pPr>
              <a:t>36</a:t>
            </a:fld>
            <a:endParaRPr kumimoji="0" lang="en-US" altLang="en-US" dirty="0"/>
          </a:p>
        </p:txBody>
      </p:sp>
    </p:spTree>
    <p:extLst>
      <p:ext uri="{BB962C8B-B14F-4D97-AF65-F5344CB8AC3E}">
        <p14:creationId xmlns:p14="http://schemas.microsoft.com/office/powerpoint/2010/main" val="371047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Sub-contractors under BCOE</a:t>
            </a:r>
            <a:r>
              <a:rPr lang="en-US" baseline="0" dirty="0"/>
              <a:t> for the Caltrans Litter abatement SPP Crews</a:t>
            </a:r>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3</a:t>
            </a:fld>
            <a:endParaRPr lang="en-US" dirty="0"/>
          </a:p>
        </p:txBody>
      </p:sp>
    </p:spTree>
    <p:extLst>
      <p:ext uri="{BB962C8B-B14F-4D97-AF65-F5344CB8AC3E}">
        <p14:creationId xmlns:p14="http://schemas.microsoft.com/office/powerpoint/2010/main" val="3186749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4A889B-436A-4AC2-BB95-43FCB2A8ADA2}" type="slidenum">
              <a:rPr lang="en-US" altLang="en-US" sz="1200" smtClean="0">
                <a:latin typeface="Times New Roman" panose="02020603050405020304" pitchFamily="18" charset="0"/>
              </a:rPr>
              <a:pPr fontAlgn="base">
                <a:spcBef>
                  <a:spcPct val="0"/>
                </a:spcBef>
                <a:spcAft>
                  <a:spcPct val="0"/>
                </a:spcAft>
              </a:pPr>
              <a:t>37</a:t>
            </a:fld>
            <a:endParaRPr lang="en-US" altLang="en-US" sz="1200" dirty="0">
              <a:latin typeface="Times New Roman" panose="02020603050405020304"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Consider dropping the workers off and work facing traffic, if possible.  If not, make sure someone is watching traffic.</a:t>
            </a:r>
          </a:p>
          <a:p>
            <a:endParaRPr lang="en-US" altLang="en-US" dirty="0">
              <a:latin typeface="Arial" panose="020B0604020202020204" pitchFamily="34" charset="0"/>
            </a:endParaRPr>
          </a:p>
          <a:p>
            <a:r>
              <a:rPr lang="en-US" altLang="en-US" dirty="0">
                <a:latin typeface="Arial" panose="020B0604020202020204" pitchFamily="34" charset="0"/>
              </a:rPr>
              <a:t>You as the van driver could roll along with the crew, constantly watching your mirrors to warn of errant vehicles.</a:t>
            </a:r>
          </a:p>
          <a:p>
            <a:endParaRPr lang="en-US" altLang="en-US" dirty="0">
              <a:latin typeface="Arial" panose="020B0604020202020204" pitchFamily="34" charset="0"/>
            </a:endParaRPr>
          </a:p>
          <a:p>
            <a:r>
              <a:rPr lang="en-US" altLang="en-US" dirty="0">
                <a:latin typeface="Arial" panose="020B0604020202020204" pitchFamily="34" charset="0"/>
              </a:rPr>
              <a:t>Discuss what you’ll be using as a warning signal; the van’s horn, </a:t>
            </a:r>
            <a:r>
              <a:rPr lang="en-US" altLang="en-US" dirty="0" smtClean="0">
                <a:latin typeface="Arial" panose="020B0604020202020204" pitchFamily="34" charset="0"/>
              </a:rPr>
              <a:t>lookouts horn, yelling</a:t>
            </a:r>
            <a:r>
              <a:rPr lang="en-US" altLang="en-US" dirty="0">
                <a:latin typeface="Arial" panose="020B0604020202020204" pitchFamily="34" charset="0"/>
              </a:rPr>
              <a:t>, etc. beforehand.</a:t>
            </a:r>
          </a:p>
          <a:p>
            <a:endParaRPr lang="en-US" altLang="en-US" dirty="0">
              <a:latin typeface="Arial" panose="020B0604020202020204" pitchFamily="34" charset="0"/>
            </a:endParaRPr>
          </a:p>
          <a:p>
            <a:r>
              <a:rPr lang="en-US" altLang="en-US" dirty="0">
                <a:latin typeface="Arial" panose="020B0604020202020204" pitchFamily="34" charset="0"/>
              </a:rPr>
              <a:t>Discuss process</a:t>
            </a:r>
            <a:r>
              <a:rPr lang="en-US" altLang="en-US" baseline="0" dirty="0">
                <a:latin typeface="Arial" panose="020B0604020202020204" pitchFamily="34" charset="0"/>
              </a:rPr>
              <a:t> of leapfrog vs working in group as a whole</a:t>
            </a: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73659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38</a:t>
            </a:fld>
            <a:endParaRPr lang="en-US" dirty="0"/>
          </a:p>
        </p:txBody>
      </p:sp>
    </p:spTree>
    <p:extLst>
      <p:ext uri="{BB962C8B-B14F-4D97-AF65-F5344CB8AC3E}">
        <p14:creationId xmlns:p14="http://schemas.microsoft.com/office/powerpoint/2010/main" val="403898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8EAE7A-04F5-4EC7-9CEE-99296B5F797D}" type="slidenum">
              <a:rPr lang="en-US" altLang="en-US" sz="1200" smtClean="0">
                <a:latin typeface="Times New Roman" panose="02020603050405020304" pitchFamily="18" charset="0"/>
              </a:rPr>
              <a:pPr fontAlgn="base">
                <a:spcBef>
                  <a:spcPct val="0"/>
                </a:spcBef>
                <a:spcAft>
                  <a:spcPct val="0"/>
                </a:spcAft>
              </a:pPr>
              <a:t>39</a:t>
            </a:fld>
            <a:endParaRPr lang="en-US" altLang="en-US" sz="1200" dirty="0">
              <a:latin typeface="Times New Roman" panose="02020603050405020304"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Reinforce the idea of tying the bags (keeps litter from scattering in the wind or when loading), not filling bags too full (if it gets heavy tie it up and get another bag, and placing it where it can safely and easily be picked up by Caltrans personnel. ) </a:t>
            </a:r>
          </a:p>
          <a:p>
            <a:endParaRPr lang="en-US" altLang="en-US" dirty="0">
              <a:latin typeface="Arial" panose="020B0604020202020204" pitchFamily="34" charset="0"/>
            </a:endParaRPr>
          </a:p>
          <a:p>
            <a:r>
              <a:rPr lang="en-US" altLang="en-US" dirty="0">
                <a:latin typeface="Arial" panose="020B0604020202020204" pitchFamily="34" charset="0"/>
              </a:rPr>
              <a:t>We have LOTS of bags!</a:t>
            </a:r>
          </a:p>
          <a:p>
            <a:endParaRPr lang="en-US" altLang="en-US" dirty="0">
              <a:latin typeface="Arial" panose="020B0604020202020204" pitchFamily="34" charset="0"/>
            </a:endParaRPr>
          </a:p>
          <a:p>
            <a:r>
              <a:rPr lang="en-US" altLang="en-US" dirty="0">
                <a:latin typeface="Arial" panose="020B0604020202020204" pitchFamily="34" charset="0"/>
              </a:rPr>
              <a:t>Stack the bags in piles if you can; it really helps</a:t>
            </a:r>
            <a:r>
              <a:rPr lang="en-US" altLang="en-US" dirty="0" smtClean="0">
                <a:latin typeface="Arial" panose="020B0604020202020204" pitchFamily="34" charset="0"/>
              </a:rPr>
              <a:t>.</a:t>
            </a:r>
          </a:p>
          <a:p>
            <a:endParaRPr lang="en-US" altLang="en-US" dirty="0" smtClean="0">
              <a:latin typeface="Arial" panose="020B0604020202020204" pitchFamily="34" charset="0"/>
            </a:endParaRPr>
          </a:p>
          <a:p>
            <a:r>
              <a:rPr lang="en-US" altLang="en-US" dirty="0" smtClean="0">
                <a:latin typeface="Arial" panose="020B0604020202020204" pitchFamily="34" charset="0"/>
              </a:rPr>
              <a:t>SPP crews use</a:t>
            </a:r>
            <a:r>
              <a:rPr lang="en-US" altLang="en-US" baseline="0" dirty="0" smtClean="0">
                <a:latin typeface="Arial" panose="020B0604020202020204" pitchFamily="34" charset="0"/>
              </a:rPr>
              <a:t> Yellow bags</a:t>
            </a:r>
            <a:endParaRPr lang="en-US" altLang="en-US" dirty="0">
              <a:latin typeface="Arial" panose="020B0604020202020204" pitchFamily="34" charset="0"/>
            </a:endParaRPr>
          </a:p>
        </p:txBody>
      </p:sp>
    </p:spTree>
    <p:extLst>
      <p:ext uri="{BB962C8B-B14F-4D97-AF65-F5344CB8AC3E}">
        <p14:creationId xmlns:p14="http://schemas.microsoft.com/office/powerpoint/2010/main" val="1783217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4E5E98-3897-44EE-82AA-13A23696D0DD}" type="slidenum">
              <a:rPr lang="en-US" altLang="en-US" sz="1200" smtClean="0">
                <a:latin typeface="Times New Roman" panose="02020603050405020304" pitchFamily="18" charset="0"/>
              </a:rPr>
              <a:pPr fontAlgn="base">
                <a:spcBef>
                  <a:spcPct val="0"/>
                </a:spcBef>
                <a:spcAft>
                  <a:spcPct val="0"/>
                </a:spcAft>
              </a:pPr>
              <a:t>40</a:t>
            </a:fld>
            <a:endParaRPr lang="en-US" altLang="en-US" sz="1200" dirty="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Self-explanatory</a:t>
            </a:r>
          </a:p>
        </p:txBody>
      </p:sp>
    </p:spTree>
    <p:extLst>
      <p:ext uri="{BB962C8B-B14F-4D97-AF65-F5344CB8AC3E}">
        <p14:creationId xmlns:p14="http://schemas.microsoft.com/office/powerpoint/2010/main" val="1147345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8D390F-977A-454D-B61D-5C8ED75E7959}" type="slidenum">
              <a:rPr lang="en-US" altLang="en-US" sz="1200" smtClean="0">
                <a:latin typeface="Times New Roman" panose="02020603050405020304" pitchFamily="18" charset="0"/>
              </a:rPr>
              <a:pPr fontAlgn="base">
                <a:spcBef>
                  <a:spcPct val="0"/>
                </a:spcBef>
                <a:spcAft>
                  <a:spcPct val="0"/>
                </a:spcAft>
              </a:pPr>
              <a:t>41</a:t>
            </a:fld>
            <a:endParaRPr lang="en-US" altLang="en-US" sz="1200" dirty="0">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Self-explanatory</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401178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9AA931-712C-4BB4-AC42-CADB689097F2}" type="slidenum">
              <a:rPr lang="en-US" altLang="en-US" sz="1200" smtClean="0">
                <a:latin typeface="Times New Roman" panose="02020603050405020304" pitchFamily="18" charset="0"/>
              </a:rPr>
              <a:pPr fontAlgn="base">
                <a:spcBef>
                  <a:spcPct val="0"/>
                </a:spcBef>
                <a:spcAft>
                  <a:spcPct val="0"/>
                </a:spcAft>
              </a:pPr>
              <a:t>42</a:t>
            </a:fld>
            <a:endParaRPr lang="en-US" altLang="en-US" sz="1200" dirty="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Self-explanatory</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446774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A06748-3D97-413B-8152-A680AF4889DE}" type="slidenum">
              <a:rPr lang="en-US" altLang="en-US" sz="1200" smtClean="0">
                <a:latin typeface="Times New Roman" panose="02020603050405020304" pitchFamily="18" charset="0"/>
              </a:rPr>
              <a:pPr fontAlgn="base">
                <a:spcBef>
                  <a:spcPct val="0"/>
                </a:spcBef>
                <a:spcAft>
                  <a:spcPct val="0"/>
                </a:spcAft>
              </a:pPr>
              <a:t>43</a:t>
            </a:fld>
            <a:endParaRPr lang="en-US" altLang="en-US" sz="1200" dirty="0">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You never know when a hole will be hidden in tall grass.  Be careful.</a:t>
            </a:r>
          </a:p>
          <a:p>
            <a:endParaRPr lang="en-US" altLang="en-US" dirty="0">
              <a:latin typeface="Arial" panose="020B0604020202020204" pitchFamily="34" charset="0"/>
            </a:endParaRPr>
          </a:p>
          <a:p>
            <a:r>
              <a:rPr lang="en-US" altLang="en-US" dirty="0">
                <a:latin typeface="Arial" panose="020B0604020202020204" pitchFamily="34" charset="0"/>
              </a:rPr>
              <a:t>Wet weeds/grass can be slippery on slopes.  Be careful. </a:t>
            </a:r>
          </a:p>
          <a:p>
            <a:endParaRPr lang="en-US" altLang="en-US" dirty="0">
              <a:latin typeface="Arial" panose="020B0604020202020204" pitchFamily="34" charset="0"/>
            </a:endParaRPr>
          </a:p>
          <a:p>
            <a:r>
              <a:rPr lang="en-US" sz="1200" b="1" i="0" u="none" strike="noStrike" kern="1200" baseline="0" dirty="0">
                <a:solidFill>
                  <a:schemeClr val="tx1"/>
                </a:solidFill>
                <a:latin typeface="+mn-lt"/>
                <a:ea typeface="+mn-ea"/>
                <a:cs typeface="+mn-cs"/>
              </a:rPr>
              <a:t>8.30 Fall Protection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Approved personal fall arrest, personal fall restraint or positioning systems shall be worn by those employees whose work exposes them to falling in excess of 7 1/2 feet from the perimeter of a structure, unprotected sides and edges, leading edges, through shaft ways and openings, sloped roof surfaces steeper than 7:12, or other sloped surfaces steeper than 40 degrees. </a:t>
            </a:r>
            <a:endParaRPr lang="en-US" altLang="en-US" dirty="0">
              <a:latin typeface="Arial" panose="020B0604020202020204" pitchFamily="34" charset="0"/>
            </a:endParaRPr>
          </a:p>
        </p:txBody>
      </p:sp>
    </p:spTree>
    <p:extLst>
      <p:ext uri="{BB962C8B-B14F-4D97-AF65-F5344CB8AC3E}">
        <p14:creationId xmlns:p14="http://schemas.microsoft.com/office/powerpoint/2010/main" val="3513748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BBDAA9-606E-4F86-A058-E4CE6FD62708}" type="slidenum">
              <a:rPr lang="en-US" altLang="en-US" sz="1200" smtClean="0">
                <a:latin typeface="Times New Roman" panose="02020603050405020304" pitchFamily="18" charset="0"/>
              </a:rPr>
              <a:pPr fontAlgn="base">
                <a:spcBef>
                  <a:spcPct val="0"/>
                </a:spcBef>
                <a:spcAft>
                  <a:spcPct val="0"/>
                </a:spcAft>
              </a:pPr>
              <a:t>44</a:t>
            </a:fld>
            <a:endParaRPr lang="en-US" altLang="en-US" sz="1200" dirty="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We had a Caltrans worker bitten by a rattlesnake that was found under a full litter bag right on the edge of the highway. </a:t>
            </a:r>
          </a:p>
          <a:p>
            <a:endParaRPr lang="en-US" altLang="en-US" dirty="0">
              <a:latin typeface="Arial" panose="020B0604020202020204" pitchFamily="34" charset="0"/>
            </a:endParaRPr>
          </a:p>
          <a:p>
            <a:r>
              <a:rPr lang="en-US" altLang="en-US" dirty="0">
                <a:latin typeface="Arial" panose="020B0604020202020204" pitchFamily="34" charset="0"/>
              </a:rPr>
              <a:t>Certain wasps and bees live in holes in the ground.  If you notice a large concentration of bees or wasps, vacate the area.</a:t>
            </a:r>
          </a:p>
        </p:txBody>
      </p:sp>
    </p:spTree>
    <p:extLst>
      <p:ext uri="{BB962C8B-B14F-4D97-AF65-F5344CB8AC3E}">
        <p14:creationId xmlns:p14="http://schemas.microsoft.com/office/powerpoint/2010/main" val="2147127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Leaves of 3 let it be, don’t ingest oleander or inhale smoke if burning. Oleander, which grows in backyards, public parks and along streets throughout California, can cause death in rare cases when a substance called oleandrin is absorbed into the bloodstream, causing abnormal heartbeats and eventually proving toxic to the heart</a:t>
            </a:r>
          </a:p>
          <a:p>
            <a:r>
              <a:rPr lang="en-US" altLang="en-US" dirty="0">
                <a:latin typeface="Arial" panose="020B0604020202020204" pitchFamily="34" charset="0"/>
              </a:rPr>
              <a:t>Left: These are typical red poison oak leaves in September. Note that the green leaves at the top are actual oak leaves and don't look much like poison oak.</a:t>
            </a:r>
          </a:p>
          <a:p>
            <a:r>
              <a:rPr lang="en-US" altLang="en-US" dirty="0">
                <a:latin typeface="Arial" panose="020B0604020202020204" pitchFamily="34" charset="0"/>
              </a:rPr>
              <a:t>Middle: Poison oak leaves with a sharply notched look growing up a thick vertical stalk. This is the shrub form of the plant. Stocks grow left</a:t>
            </a:r>
            <a:r>
              <a:rPr lang="en-US" altLang="en-US" baseline="0" dirty="0">
                <a:latin typeface="Arial" panose="020B0604020202020204" pitchFamily="34" charset="0"/>
              </a:rPr>
              <a:t> then right never across from each other</a:t>
            </a:r>
          </a:p>
          <a:p>
            <a:r>
              <a:rPr lang="en-US" altLang="en-US" baseline="0" dirty="0">
                <a:latin typeface="Arial" panose="020B0604020202020204" pitchFamily="34" charset="0"/>
              </a:rPr>
              <a:t>Right: A massive hedge of poison oak growing below the power lines. Fall into this and get ready for the ER a few days later.</a:t>
            </a:r>
          </a:p>
          <a:p>
            <a:endParaRPr lang="en-US" altLang="en-US" baseline="0" dirty="0">
              <a:latin typeface="Arial" panose="020B0604020202020204" pitchFamily="34" charset="0"/>
            </a:endParaRPr>
          </a:p>
          <a:p>
            <a:r>
              <a:rPr lang="en-US" altLang="en-US" baseline="0" dirty="0">
                <a:latin typeface="Arial" panose="020B0604020202020204" pitchFamily="34" charset="0"/>
              </a:rPr>
              <a:t>Bottom Mid- Oleander </a:t>
            </a: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AA3666-802A-4764-8277-98F1C3E3CA29}" type="slidenum">
              <a:rPr lang="en-US" altLang="en-US" smtClean="0">
                <a:latin typeface="Times New Roman" panose="02020603050405020304" pitchFamily="18" charset="0"/>
              </a:rPr>
              <a:pPr fontAlgn="base">
                <a:spcBef>
                  <a:spcPct val="0"/>
                </a:spcBef>
                <a:spcAft>
                  <a:spcPct val="0"/>
                </a:spcAft>
              </a:pPr>
              <a:t>45</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325333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3C7A9A-8678-41C8-B3B9-881B245D1199}" type="slidenum">
              <a:rPr lang="en-US" altLang="en-US" sz="1200" smtClean="0">
                <a:latin typeface="Times New Roman" panose="02020603050405020304" pitchFamily="18" charset="0"/>
              </a:rPr>
              <a:pPr fontAlgn="base">
                <a:spcBef>
                  <a:spcPct val="0"/>
                </a:spcBef>
                <a:spcAft>
                  <a:spcPct val="0"/>
                </a:spcAft>
              </a:pPr>
              <a:t>46</a:t>
            </a:fld>
            <a:endParaRPr lang="en-US" altLang="en-US" sz="1200" dirty="0">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Protect yourself, protect traffic, protect the environment.</a:t>
            </a:r>
          </a:p>
          <a:p>
            <a:endParaRPr lang="en-US" altLang="en-US" dirty="0">
              <a:latin typeface="Arial" panose="020B0604020202020204" pitchFamily="34" charset="0"/>
            </a:endParaRPr>
          </a:p>
          <a:p>
            <a:r>
              <a:rPr lang="en-US" altLang="en-US" dirty="0">
                <a:latin typeface="Arial" panose="020B0604020202020204" pitchFamily="34" charset="0"/>
              </a:rPr>
              <a:t>Do not endanger your life.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7612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someone read the Mission or you can. Make sure to emphasize</a:t>
            </a:r>
            <a:r>
              <a:rPr lang="en-US" baseline="0" dirty="0"/>
              <a:t> Transitional Employment, Overcoming barriers, successful employment attainment </a:t>
            </a:r>
          </a:p>
          <a:p>
            <a:endParaRPr lang="en-US" baseline="0" dirty="0"/>
          </a:p>
          <a:p>
            <a:r>
              <a:rPr lang="en-US" baseline="0" dirty="0"/>
              <a:t>Easier to get a job when having a job, start now for a better tomorrow(success), cant wait to the end to start working on transition it needs to start now!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D44EA1-1A5A-426C-84F2-37DFD7704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579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CC836F-D348-49DD-A135-D23C04231E5E}" type="slidenum">
              <a:rPr lang="en-US" altLang="en-US" sz="1200" smtClean="0">
                <a:latin typeface="Times New Roman" panose="02020603050405020304" pitchFamily="18" charset="0"/>
              </a:rPr>
              <a:pPr fontAlgn="base">
                <a:spcBef>
                  <a:spcPct val="0"/>
                </a:spcBef>
                <a:spcAft>
                  <a:spcPct val="0"/>
                </a:spcAft>
              </a:pPr>
              <a:t>47</a:t>
            </a:fld>
            <a:endParaRPr lang="en-US" altLang="en-US" sz="1200" dirty="0">
              <a:latin typeface="Times New Roman" panose="02020603050405020304"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You may find items (boxes, plastic containers, plastic or metal drums) with these or similar labels.  They are there to alert you of danger.  Leave them alone, let the Crew Supervisor know.  Then call the Caltrans Supervisor; he will take care of it.</a:t>
            </a:r>
          </a:p>
        </p:txBody>
      </p:sp>
    </p:spTree>
    <p:extLst>
      <p:ext uri="{BB962C8B-B14F-4D97-AF65-F5344CB8AC3E}">
        <p14:creationId xmlns:p14="http://schemas.microsoft.com/office/powerpoint/2010/main" val="1407375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2. Under no circumstances should you pick up discarded hypodermic needles with your</a:t>
            </a:r>
          </a:p>
          <a:p>
            <a:r>
              <a:rPr lang="en-US" altLang="en-US" dirty="0">
                <a:latin typeface="Arial" panose="020B0604020202020204" pitchFamily="34" charset="0"/>
              </a:rPr>
              <a:t>hands. Use a litter-picker or other device. Needles can puncture leather gloves.</a:t>
            </a:r>
          </a:p>
          <a:p>
            <a:r>
              <a:rPr lang="en-US" altLang="en-US" dirty="0">
                <a:latin typeface="Arial" panose="020B0604020202020204" pitchFamily="34" charset="0"/>
              </a:rPr>
              <a:t>3. Place hypodermic needles in a leak-proof, rigid, puncture-resistant container ("Sharps</a:t>
            </a:r>
          </a:p>
          <a:p>
            <a:r>
              <a:rPr lang="en-US" altLang="en-US" dirty="0">
                <a:latin typeface="Arial" panose="020B0604020202020204" pitchFamily="34" charset="0"/>
              </a:rPr>
              <a:t>Container" provided by your Supervisor). Do not hand hold container while placing</a:t>
            </a:r>
          </a:p>
          <a:p>
            <a:r>
              <a:rPr lang="en-US" altLang="en-US" dirty="0">
                <a:latin typeface="Arial" panose="020B0604020202020204" pitchFamily="34" charset="0"/>
              </a:rPr>
              <a:t>needles inside with a litter picker; YOU MAY ACCIDENTLY PUNCTURE YOUR HAND.</a:t>
            </a:r>
          </a:p>
          <a:p>
            <a:r>
              <a:rPr lang="en-US" altLang="en-US" dirty="0">
                <a:latin typeface="Arial" panose="020B0604020202020204" pitchFamily="34" charset="0"/>
              </a:rPr>
              <a:t>Place the open container on the ground before attempting to put the needle inside the</a:t>
            </a:r>
          </a:p>
          <a:p>
            <a:r>
              <a:rPr lang="en-US" altLang="en-US" dirty="0">
                <a:latin typeface="Arial" panose="020B0604020202020204" pitchFamily="34" charset="0"/>
              </a:rPr>
              <a:t>Sharps container. Containers must be labeled as a biohazard.</a:t>
            </a:r>
          </a:p>
          <a:p>
            <a:r>
              <a:rPr lang="en-US" altLang="en-US" dirty="0">
                <a:latin typeface="Arial" panose="020B0604020202020204" pitchFamily="34" charset="0"/>
              </a:rPr>
              <a:t>4. Do not carry or store needles in the cab of your vehicle or anywhere where they may</a:t>
            </a:r>
          </a:p>
          <a:p>
            <a:r>
              <a:rPr lang="en-US" altLang="en-US" dirty="0">
                <a:latin typeface="Arial" panose="020B0604020202020204" pitchFamily="34" charset="0"/>
              </a:rPr>
              <a:t>accidentally come in contact with another person, your clothes or foodstuffs.</a:t>
            </a:r>
          </a:p>
          <a:p>
            <a:r>
              <a:rPr lang="en-US" altLang="en-US" dirty="0">
                <a:latin typeface="Arial" panose="020B0604020202020204" pitchFamily="34" charset="0"/>
              </a:rPr>
              <a:t>5. Store containers with used needles in secure areas where contact will be avoided. For</a:t>
            </a:r>
          </a:p>
          <a:p>
            <a:r>
              <a:rPr lang="en-US" altLang="en-US" dirty="0">
                <a:latin typeface="Arial" panose="020B0604020202020204" pitchFamily="34" charset="0"/>
              </a:rPr>
              <a:t>disposal, use the services of Hazardous Spill Cleanup Contractors. Contact a properly</a:t>
            </a:r>
          </a:p>
          <a:p>
            <a:r>
              <a:rPr lang="en-US" altLang="en-US" dirty="0">
                <a:latin typeface="Arial" panose="020B0604020202020204" pitchFamily="34" charset="0"/>
              </a:rPr>
              <a:t>trained First Responder.</a:t>
            </a:r>
          </a:p>
          <a:p>
            <a:r>
              <a:rPr lang="en-US" altLang="en-US" dirty="0">
                <a:latin typeface="Arial" panose="020B0604020202020204" pitchFamily="34" charset="0"/>
              </a:rPr>
              <a:t>6. If you feel you may have come in contact with any item that may be infectious, notify</a:t>
            </a:r>
          </a:p>
          <a:p>
            <a:r>
              <a:rPr lang="en-US" altLang="en-US" dirty="0">
                <a:latin typeface="Arial" panose="020B0604020202020204" pitchFamily="34" charset="0"/>
              </a:rPr>
              <a:t>your Supervisor. Wash the contaminated area immediately with soap and water.</a:t>
            </a:r>
          </a:p>
          <a:p>
            <a:r>
              <a:rPr lang="en-US" altLang="en-US" dirty="0">
                <a:latin typeface="Arial" panose="020B0604020202020204" pitchFamily="34" charset="0"/>
              </a:rPr>
              <a:t>Towelette preps in the first aid kit may also be used to disinfect the hands. Wash</a:t>
            </a:r>
          </a:p>
          <a:p>
            <a:r>
              <a:rPr lang="en-US" altLang="en-US" dirty="0">
                <a:latin typeface="Arial" panose="020B0604020202020204" pitchFamily="34" charset="0"/>
              </a:rPr>
              <a:t>thoroughly with clean water and soap before eating, drinking, smoking or using the</a:t>
            </a:r>
          </a:p>
          <a:p>
            <a:r>
              <a:rPr lang="en-US" altLang="en-US" dirty="0">
                <a:latin typeface="Arial" panose="020B0604020202020204" pitchFamily="34" charset="0"/>
              </a:rPr>
              <a:t>restroom. </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0D200C-2E78-495B-A761-5C2B51E3DB62}" type="slidenum">
              <a:rPr lang="en-US" altLang="en-US" smtClean="0">
                <a:latin typeface="Times New Roman" panose="02020603050405020304" pitchFamily="18" charset="0"/>
              </a:rPr>
              <a:pPr fontAlgn="base">
                <a:spcBef>
                  <a:spcPct val="0"/>
                </a:spcBef>
                <a:spcAft>
                  <a:spcPct val="0"/>
                </a:spcAft>
              </a:pPr>
              <a:t>48</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824530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If time permits see Caltrans interim Guidance on Encampments Presentation: https://catc.ca.gov/-/media/ctc-media/documents/ctc-meetings/2021/2021-01/workshop/wrkshp-tab-3-caltrans-a11y.pdf</a:t>
            </a:r>
          </a:p>
          <a:p>
            <a:endParaRPr lang="en-US" dirty="0" smtClean="0"/>
          </a:p>
          <a:p>
            <a:r>
              <a:rPr lang="en-US" dirty="0" smtClean="0"/>
              <a:t>Refer to contract attachment IX Caltrans interim Guidance on Encampments</a:t>
            </a:r>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49</a:t>
            </a:fld>
            <a:endParaRPr lang="en-US" dirty="0"/>
          </a:p>
        </p:txBody>
      </p:sp>
    </p:spTree>
    <p:extLst>
      <p:ext uri="{BB962C8B-B14F-4D97-AF65-F5344CB8AC3E}">
        <p14:creationId xmlns:p14="http://schemas.microsoft.com/office/powerpoint/2010/main" val="1250690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D4E4EF-7829-4B75-9258-BC17069F3731}" type="slidenum">
              <a:rPr lang="en-US" altLang="en-US" sz="1200" smtClean="0">
                <a:latin typeface="Times New Roman" panose="02020603050405020304" pitchFamily="18" charset="0"/>
              </a:rPr>
              <a:pPr fontAlgn="base">
                <a:spcBef>
                  <a:spcPct val="0"/>
                </a:spcBef>
                <a:spcAft>
                  <a:spcPct val="0"/>
                </a:spcAft>
              </a:pPr>
              <a:t>50</a:t>
            </a:fld>
            <a:endParaRPr lang="en-US" altLang="en-US" sz="1200" dirty="0">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Cannot stress this enough.</a:t>
            </a:r>
          </a:p>
        </p:txBody>
      </p:sp>
    </p:spTree>
    <p:extLst>
      <p:ext uri="{BB962C8B-B14F-4D97-AF65-F5344CB8AC3E}">
        <p14:creationId xmlns:p14="http://schemas.microsoft.com/office/powerpoint/2010/main" val="2169086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C46D933-3839-4088-A5CC-DC35749662C2}" type="slidenum">
              <a:rPr lang="en-US" altLang="en-US" sz="1200" smtClean="0">
                <a:latin typeface="Times New Roman" panose="02020603050405020304" pitchFamily="18" charset="0"/>
              </a:rPr>
              <a:pPr fontAlgn="base">
                <a:spcBef>
                  <a:spcPct val="0"/>
                </a:spcBef>
                <a:spcAft>
                  <a:spcPct val="0"/>
                </a:spcAft>
              </a:pPr>
              <a:t>51</a:t>
            </a:fld>
            <a:endParaRPr lang="en-US" altLang="en-US" sz="1200" dirty="0">
              <a:latin typeface="Times New Roman" panose="02020603050405020304"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Every Crew Leader will have a list of numbers to call.</a:t>
            </a:r>
          </a:p>
        </p:txBody>
      </p:sp>
    </p:spTree>
    <p:extLst>
      <p:ext uri="{BB962C8B-B14F-4D97-AF65-F5344CB8AC3E}">
        <p14:creationId xmlns:p14="http://schemas.microsoft.com/office/powerpoint/2010/main" val="482208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81AE3B-99D3-4D4D-92DE-F0D98616CBFB}" type="slidenum">
              <a:rPr lang="en-US" altLang="en-US" sz="1200" smtClean="0">
                <a:latin typeface="Times New Roman" panose="02020603050405020304" pitchFamily="18" charset="0"/>
              </a:rPr>
              <a:pPr fontAlgn="base">
                <a:spcBef>
                  <a:spcPct val="0"/>
                </a:spcBef>
                <a:spcAft>
                  <a:spcPct val="0"/>
                </a:spcAft>
              </a:pPr>
              <a:t>52</a:t>
            </a:fld>
            <a:endParaRPr lang="en-US" altLang="en-US" sz="1200" dirty="0">
              <a:latin typeface="Times New Roman" panose="02020603050405020304"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Read each one.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220835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54</a:t>
            </a:fld>
            <a:endParaRPr lang="en-US" dirty="0"/>
          </a:p>
        </p:txBody>
      </p:sp>
    </p:spTree>
    <p:extLst>
      <p:ext uri="{BB962C8B-B14F-4D97-AF65-F5344CB8AC3E}">
        <p14:creationId xmlns:p14="http://schemas.microsoft.com/office/powerpoint/2010/main" val="323428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“Heat Illness” also referred to “Heat Stress”</a:t>
            </a:r>
          </a:p>
          <a:p>
            <a:endParaRPr lang="en-US" altLang="en-US" dirty="0">
              <a:latin typeface="Arial" panose="020B0604020202020204" pitchFamily="34" charset="0"/>
            </a:endParaRPr>
          </a:p>
          <a:p>
            <a:r>
              <a:rPr lang="en-US" altLang="en-US" dirty="0">
                <a:latin typeface="Arial" panose="020B0604020202020204" pitchFamily="34" charset="0"/>
              </a:rPr>
              <a:t>We need to maintain our internal body temperature within a very narrow range of a few degrees above or below 98.2 degrees Fahrenheit.  People suffer from heat illness when their bodies are not able to get rid of excess heat and properly cool.  The body loses it’s “heat balance” because it can not shed heat at a fast enough rate.  </a:t>
            </a:r>
          </a:p>
          <a:p>
            <a:r>
              <a:rPr lang="en-US" altLang="en-US" dirty="0">
                <a:latin typeface="Arial" panose="020B0604020202020204" pitchFamily="34" charset="0"/>
              </a:rPr>
              <a:t>During an 8-hour of heavy work in hot weather, the body can easily sweat out one quart of water. </a:t>
            </a:r>
          </a:p>
          <a:p>
            <a:endParaRPr lang="en-US" altLang="en-US" dirty="0">
              <a:latin typeface="Arial" panose="020B0604020202020204" pitchFamily="34" charset="0"/>
            </a:endParaRPr>
          </a:p>
          <a:p>
            <a:r>
              <a:rPr lang="en-US" altLang="en-US" dirty="0">
                <a:latin typeface="Arial" panose="020B0604020202020204" pitchFamily="34" charset="0"/>
              </a:rPr>
              <a:t>Blood vessels get bigger and heart beats fast and harder.  More blood flows to the outer layers of the skin from the internal “core” so that the heat can be released into the cooler outside environment.  If this process does not cool the body fast enough, or the outside air is warmer than the skin, the brain triggers sweating to cool the body.  Sweat glands in the skin draw water from the bloodstream making sweat.  The sweat evaporates and releases the heat from the body.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60B44B-EEB0-40F6-9B56-08D942272616}" type="slidenum">
              <a:rPr lang="en-US" altLang="en-US" smtClean="0">
                <a:latin typeface="Times New Roman" panose="02020603050405020304" pitchFamily="18" charset="0"/>
              </a:rPr>
              <a:pPr fontAlgn="base">
                <a:spcBef>
                  <a:spcPct val="0"/>
                </a:spcBef>
                <a:spcAft>
                  <a:spcPct val="0"/>
                </a:spcAft>
              </a:pPr>
              <a:t>55</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24143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PERSONAL RISK FACTORS</a:t>
            </a:r>
          </a:p>
          <a:p>
            <a:r>
              <a:rPr lang="en-US" altLang="en-US" dirty="0">
                <a:latin typeface="Arial" panose="020B0604020202020204" pitchFamily="34" charset="0"/>
              </a:rPr>
              <a:t>Do not discuss person’s age.</a:t>
            </a:r>
          </a:p>
          <a:p>
            <a:r>
              <a:rPr lang="en-US" altLang="en-US" dirty="0">
                <a:latin typeface="Arial" panose="020B0604020202020204" pitchFamily="34" charset="0"/>
              </a:rPr>
              <a:t>DO TELL EMPLOYEES:</a:t>
            </a:r>
          </a:p>
          <a:p>
            <a:r>
              <a:rPr lang="en-US" altLang="en-US" dirty="0">
                <a:latin typeface="Arial" panose="020B0604020202020204" pitchFamily="34" charset="0"/>
              </a:rPr>
              <a:t>“If you are taking medication check to see if it is a heat or sun sensitive drug”</a:t>
            </a:r>
          </a:p>
          <a:p>
            <a:r>
              <a:rPr lang="en-US" altLang="en-US" dirty="0">
                <a:latin typeface="Arial" panose="020B0604020202020204" pitchFamily="34" charset="0"/>
              </a:rPr>
              <a:t>“Go home and check. Do not bring them to me, I am not a doctor nor pharmacist”</a:t>
            </a:r>
          </a:p>
          <a:p>
            <a:endParaRPr lang="en-US" altLang="en-US" dirty="0">
              <a:latin typeface="Arial" panose="020B0604020202020204"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0C6ECAE2-F0D1-4A23-BA47-E17080A8428A}" type="slidenum">
              <a:rPr kumimoji="0" lang="en-US" altLang="en-US" smtClean="0">
                <a:latin typeface="Calibri" panose="020F0502020204030204" pitchFamily="34" charset="0"/>
              </a:rPr>
              <a:pPr fontAlgn="base">
                <a:spcBef>
                  <a:spcPct val="0"/>
                </a:spcBef>
                <a:spcAft>
                  <a:spcPct val="0"/>
                </a:spcAft>
              </a:pPr>
              <a:t>58</a:t>
            </a:fld>
            <a:endParaRPr kumimoji="0" lang="en-US" altLang="en-US" dirty="0">
              <a:latin typeface="Calibri" panose="020F0502020204030204" pitchFamily="34" charset="0"/>
            </a:endParaRPr>
          </a:p>
        </p:txBody>
      </p:sp>
    </p:spTree>
    <p:extLst>
      <p:ext uri="{BB962C8B-B14F-4D97-AF65-F5344CB8AC3E}">
        <p14:creationId xmlns:p14="http://schemas.microsoft.com/office/powerpoint/2010/main" val="1074811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2FC77E7C-0C52-452E-8DE1-6916F4CD67D9}" type="slidenum">
              <a:rPr kumimoji="0" lang="en-US" altLang="en-US"/>
              <a:pPr algn="r" eaLnBrk="1" hangingPunct="1">
                <a:spcBef>
                  <a:spcPct val="0"/>
                </a:spcBef>
              </a:pPr>
              <a:t>59</a:t>
            </a:fld>
            <a:endParaRPr kumimoji="0" lang="en-US" altLang="en-US" dirty="0"/>
          </a:p>
        </p:txBody>
      </p:sp>
      <p:sp>
        <p:nvSpPr>
          <p:cNvPr id="129027" name="Rectangle 2"/>
          <p:cNvSpPr>
            <a:spLocks noGrp="1" noRot="1" noChangeAspect="1" noChangeArrowheads="1" noTextEdit="1"/>
          </p:cNvSpPr>
          <p:nvPr>
            <p:ph type="sldImg"/>
          </p:nvPr>
        </p:nvSpPr>
        <p:spPr>
          <a:xfrm>
            <a:off x="382588" y="685800"/>
            <a:ext cx="6096000" cy="3429000"/>
          </a:xfrm>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9311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agenda read</a:t>
            </a:r>
          </a:p>
          <a:p>
            <a:endParaRPr lang="en-US" dirty="0"/>
          </a:p>
          <a:p>
            <a:r>
              <a:rPr lang="en-US" dirty="0"/>
              <a:t>*Disclaimer: Butte County Office of Education' Quarterly safety trainings are informational and should not Supersede Employers Standard Operational Procedures. It is the Employers responsibility to ensure a Safe and Healthful work place and all liability is on the Employing agency.*</a:t>
            </a:r>
          </a:p>
        </p:txBody>
      </p:sp>
      <p:sp>
        <p:nvSpPr>
          <p:cNvPr id="4" name="Slide Number Placeholder 3"/>
          <p:cNvSpPr>
            <a:spLocks noGrp="1"/>
          </p:cNvSpPr>
          <p:nvPr>
            <p:ph type="sldNum" sz="quarter" idx="10"/>
          </p:nvPr>
        </p:nvSpPr>
        <p:spPr/>
        <p:txBody>
          <a:bodyPr/>
          <a:lstStyle/>
          <a:p>
            <a:fld id="{26D44EA1-1A5A-426C-84F2-37DFD7704097}" type="slidenum">
              <a:rPr lang="en-US" smtClean="0"/>
              <a:t>5</a:t>
            </a:fld>
            <a:endParaRPr lang="en-US" dirty="0"/>
          </a:p>
        </p:txBody>
      </p:sp>
    </p:spTree>
    <p:extLst>
      <p:ext uri="{BB962C8B-B14F-4D97-AF65-F5344CB8AC3E}">
        <p14:creationId xmlns:p14="http://schemas.microsoft.com/office/powerpoint/2010/main" val="211789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CEACD097-63F7-43A0-BD2E-2FCFDFAF64F6}" type="slidenum">
              <a:rPr kumimoji="0" lang="en-US" altLang="en-US"/>
              <a:pPr algn="r" eaLnBrk="1" hangingPunct="1">
                <a:spcBef>
                  <a:spcPct val="0"/>
                </a:spcBef>
              </a:pPr>
              <a:t>60</a:t>
            </a:fld>
            <a:endParaRPr kumimoji="0" lang="en-US" altLang="en-US" dirty="0"/>
          </a:p>
        </p:txBody>
      </p:sp>
      <p:sp>
        <p:nvSpPr>
          <p:cNvPr id="131075" name="Rectangle 2"/>
          <p:cNvSpPr>
            <a:spLocks noGrp="1" noRot="1" noChangeAspect="1" noChangeArrowheads="1" noTextEdit="1"/>
          </p:cNvSpPr>
          <p:nvPr>
            <p:ph type="sldImg"/>
          </p:nvPr>
        </p:nvSpPr>
        <p:spPr>
          <a:xfrm>
            <a:off x="382588"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 Suitably cool water should be sixty degrees Fahrenheit or less. During hot weather, employees may require up to three gallons of water per day. With this water consumption comes a need to use the bathroom. Facilities need to be available and workers must be given the opportunity to use them as needed.</a:t>
            </a:r>
          </a:p>
          <a:p>
            <a:pPr eaLnBrk="1" hangingPunct="1"/>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Water- All employees shall have access to potable drinking.  Where water is not plumbed or otherwise continuously supplies, it shall be provided in sufficient quantity at the beginning of the work shift to provide one quart per employee per hour for drinking for the entire shift.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60702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5E976F03-65FD-4BF1-B495-934BC114C173}" type="slidenum">
              <a:rPr kumimoji="0" lang="en-US" altLang="en-US"/>
              <a:pPr algn="r" eaLnBrk="1" hangingPunct="1">
                <a:spcBef>
                  <a:spcPct val="0"/>
                </a:spcBef>
              </a:pPr>
              <a:t>61</a:t>
            </a:fld>
            <a:endParaRPr kumimoji="0" lang="en-US" altLang="en-US" dirty="0"/>
          </a:p>
        </p:txBody>
      </p:sp>
      <p:sp>
        <p:nvSpPr>
          <p:cNvPr id="133123" name="Rectangle 2"/>
          <p:cNvSpPr>
            <a:spLocks noGrp="1" noRot="1" noChangeAspect="1" noChangeArrowheads="1" noTextEdit="1"/>
          </p:cNvSpPr>
          <p:nvPr>
            <p:ph type="sldImg"/>
          </p:nvPr>
        </p:nvSpPr>
        <p:spPr>
          <a:xfrm>
            <a:off x="382588" y="685800"/>
            <a:ext cx="6096000" cy="3429000"/>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By “hydration” we mean drinking enough water.  If you become dehydrated, heat illness can occur.</a:t>
            </a:r>
          </a:p>
          <a:p>
            <a:pPr eaLnBrk="1" hangingPunct="1"/>
            <a:r>
              <a:rPr lang="en-US" altLang="en-US" dirty="0">
                <a:latin typeface="Arial" panose="020B0604020202020204" pitchFamily="34" charset="0"/>
              </a:rPr>
              <a:t>The most effective way for preventing heat stress is to </a:t>
            </a:r>
            <a:r>
              <a:rPr lang="en-US" altLang="en-US" u="sng" dirty="0">
                <a:latin typeface="Arial" panose="020B0604020202020204" pitchFamily="34" charset="0"/>
              </a:rPr>
              <a:t>steadily</a:t>
            </a:r>
            <a:r>
              <a:rPr lang="en-US" altLang="en-US" dirty="0">
                <a:latin typeface="Arial" panose="020B0604020202020204" pitchFamily="34" charset="0"/>
              </a:rPr>
              <a:t> replenish the water that the body loses as sweat.  </a:t>
            </a:r>
          </a:p>
          <a:p>
            <a:pPr eaLnBrk="1" hangingPunct="1"/>
            <a:r>
              <a:rPr lang="en-US" altLang="en-US" dirty="0">
                <a:latin typeface="Arial" panose="020B0604020202020204" pitchFamily="34" charset="0"/>
              </a:rPr>
              <a:t>Drinking a large amount of water all at once after sweating heavily for a long time is not as effective and can even be dangerous.</a:t>
            </a:r>
          </a:p>
          <a:p>
            <a:pPr eaLnBrk="1" hangingPunct="1"/>
            <a:r>
              <a:rPr lang="en-US" altLang="en-US" dirty="0">
                <a:latin typeface="Arial" panose="020B0604020202020204" pitchFamily="34" charset="0"/>
              </a:rPr>
              <a:t>About 1 quart every hour</a:t>
            </a:r>
          </a:p>
          <a:p>
            <a:pPr eaLnBrk="1" hangingPunct="1"/>
            <a:r>
              <a:rPr lang="en-US" altLang="en-US" dirty="0">
                <a:latin typeface="Arial" panose="020B0604020202020204" pitchFamily="34" charset="0"/>
              </a:rPr>
              <a:t>Cool liquids are better than ice cold</a:t>
            </a:r>
          </a:p>
          <a:p>
            <a:pPr eaLnBrk="1" hangingPunct="1">
              <a:buFont typeface="Wingdings" panose="05000000000000000000" pitchFamily="2" charset="2"/>
              <a:buNone/>
            </a:pPr>
            <a:r>
              <a:rPr lang="en-US" altLang="en-US" dirty="0">
                <a:latin typeface="Arial" panose="020B0604020202020204" pitchFamily="34" charset="0"/>
              </a:rPr>
              <a:t>Supply adequate water and encourage employees to drink regularly.</a:t>
            </a:r>
          </a:p>
          <a:p>
            <a:pPr eaLnBrk="1" hangingPunct="1"/>
            <a:endParaRPr lang="en-US" altLang="en-US" dirty="0">
              <a:solidFill>
                <a:srgbClr val="0033CC"/>
              </a:solidFill>
              <a:latin typeface="Arial" panose="020B0604020202020204" pitchFamily="34" charset="0"/>
            </a:endParaRPr>
          </a:p>
          <a:p>
            <a:pPr eaLnBrk="1" hangingPunct="1"/>
            <a:r>
              <a:rPr lang="en-US" altLang="en-US" dirty="0">
                <a:solidFill>
                  <a:srgbClr val="0033CC"/>
                </a:solidFill>
                <a:latin typeface="Arial" panose="020B0604020202020204" pitchFamily="34" charset="0"/>
              </a:rPr>
              <a:t>Workers in restricted environments (sewers, etc.) should drink before entry and at regular intervals.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97336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64</a:t>
            </a:fld>
            <a:endParaRPr lang="en-US" dirty="0"/>
          </a:p>
        </p:txBody>
      </p:sp>
    </p:spTree>
    <p:extLst>
      <p:ext uri="{BB962C8B-B14F-4D97-AF65-F5344CB8AC3E}">
        <p14:creationId xmlns:p14="http://schemas.microsoft.com/office/powerpoint/2010/main" val="3290294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BF3E844F-7AB7-4916-8342-D26E23F89C61}" type="slidenum">
              <a:rPr kumimoji="0" lang="en-US" altLang="en-US"/>
              <a:pPr algn="r" eaLnBrk="1" hangingPunct="1">
                <a:spcBef>
                  <a:spcPct val="0"/>
                </a:spcBef>
              </a:pPr>
              <a:t>65</a:t>
            </a:fld>
            <a:endParaRPr kumimoji="0" lang="en-US" altLang="en-US" dirty="0"/>
          </a:p>
        </p:txBody>
      </p:sp>
      <p:sp>
        <p:nvSpPr>
          <p:cNvPr id="142339" name="Rectangle 2"/>
          <p:cNvSpPr>
            <a:spLocks noGrp="1" noRot="1" noChangeAspect="1" noChangeArrowheads="1" noTextEdit="1"/>
          </p:cNvSpPr>
          <p:nvPr>
            <p:ph type="sldImg"/>
          </p:nvPr>
        </p:nvSpPr>
        <p:spPr>
          <a:xfrm>
            <a:off x="382588" y="685800"/>
            <a:ext cx="6096000" cy="3429000"/>
          </a:xfrm>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ACCLIMATIZATION– Self explanatory – Are employees used to working in the heat before going out there? Start slowly. Important for new employees (SPPs)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ENVIRONMENTAL RISK FACTORS </a:t>
            </a:r>
          </a:p>
          <a:p>
            <a:pPr eaLnBrk="1" hangingPunct="1"/>
            <a:r>
              <a:rPr lang="en-US" altLang="en-US" dirty="0">
                <a:latin typeface="Arial" panose="020B0604020202020204" pitchFamily="34" charset="0"/>
              </a:rPr>
              <a:t>-WELCOME TO SUNNY CALIFORNIA</a:t>
            </a:r>
          </a:p>
          <a:p>
            <a:pPr eaLnBrk="1" hangingPunct="1"/>
            <a:r>
              <a:rPr lang="en-US" altLang="en-US" dirty="0">
                <a:latin typeface="Arial" panose="020B0604020202020204" pitchFamily="34" charset="0"/>
              </a:rPr>
              <a:t>-SOME PLACES HAVE MORE OR LESS HUMIDITY DEPENDING OF THE TIME OF THE YEAR</a:t>
            </a:r>
          </a:p>
          <a:p>
            <a:pPr eaLnBrk="1" hangingPunct="1"/>
            <a:r>
              <a:rPr lang="en-US" altLang="en-US" dirty="0">
                <a:latin typeface="Arial" panose="020B0604020202020204" pitchFamily="34" charset="0"/>
              </a:rPr>
              <a:t>ENVIRONMENTAL RISK FACTORS FOR HEAT ILLNESS INCLUDE:</a:t>
            </a:r>
          </a:p>
          <a:p>
            <a:pPr eaLnBrk="1" hangingPunct="1"/>
            <a:r>
              <a:rPr lang="en-US" altLang="en-US" dirty="0">
                <a:latin typeface="Arial" panose="020B0604020202020204" pitchFamily="34" charset="0"/>
              </a:rPr>
              <a:t>	WORKLOAD SEVERITY AND DURATION</a:t>
            </a:r>
          </a:p>
          <a:p>
            <a:pPr eaLnBrk="1" hangingPunct="1"/>
            <a:r>
              <a:rPr lang="en-US" altLang="en-US" dirty="0">
                <a:latin typeface="Arial" panose="020B0604020202020204" pitchFamily="34" charset="0"/>
              </a:rPr>
              <a:t>	-LIGHT WORK – DRIVING, WALKING AROUND</a:t>
            </a:r>
          </a:p>
          <a:p>
            <a:pPr eaLnBrk="1" hangingPunct="1"/>
            <a:r>
              <a:rPr lang="en-US" altLang="en-US" dirty="0">
                <a:latin typeface="Arial" panose="020B0604020202020204" pitchFamily="34" charset="0"/>
              </a:rPr>
              <a:t>	-MODERATE – UNLOADING</a:t>
            </a:r>
          </a:p>
          <a:p>
            <a:pPr eaLnBrk="1" hangingPunct="1"/>
            <a:r>
              <a:rPr lang="en-US" altLang="en-US" dirty="0">
                <a:latin typeface="Arial" panose="020B0604020202020204" pitchFamily="34" charset="0"/>
              </a:rPr>
              <a:t>	-STRENUOUS – CONSTANT WORKING, NONE STOP</a:t>
            </a:r>
          </a:p>
          <a:p>
            <a:pPr eaLnBrk="1" hangingPunct="1"/>
            <a:r>
              <a:rPr lang="en-US" altLang="en-US" dirty="0">
                <a:latin typeface="Arial" panose="020B0604020202020204" pitchFamily="34" charset="0"/>
              </a:rPr>
              <a:t>PPE – Some PPE that might reduce natural airflow can increase your risk of a heat related injury.</a:t>
            </a:r>
          </a:p>
          <a:p>
            <a:pPr eaLnBrk="1" hangingPunct="1"/>
            <a:r>
              <a:rPr lang="en-US" altLang="en-US" dirty="0">
                <a:latin typeface="Arial" panose="020B0604020202020204" pitchFamily="34" charset="0"/>
              </a:rPr>
              <a:t>	You need to know and understand your PPE and make necessary adjustments to your work.</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125018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body at work generates heat faster when working than at rest, often more than needed.  Roughly three-fourths of the stored energy the body draws on during activity converts to heat rather than motion, and more strenuous activity naturally generates more heat.   Elevation of core body temperature disturbs functioning, so the body protects itself by dissipating excess heat.  The mechanisms of vasodilatation and sweating are critical to moving heat from a human body to the environment.      When the body's core temperature exceeds its norm (generally 98.6 degrees),  veins and capillaries expand, the heart beats faster, and blood flow increases to outer layers of skin, from which heat is radiated to the cooler exterior environment.  If, however, the body cannot cool fast enough through this means, or when surrounding air is warmer than the skin, the brain signals sweat glands to release sweat to the skin surface.  Evaporation of the sweat carries additional heat from the body.  Because high  humidity decreases the sweat evaporation rate, it slows cooling.  After becoming "acclimatized" to a hot environment over time, people sweat more readily and thus cool more efficiently.  </a:t>
            </a:r>
          </a:p>
          <a:p>
            <a:r>
              <a:rPr lang="en-US" altLang="en-US" dirty="0">
                <a:latin typeface="Arial" panose="020B0604020202020204" pitchFamily="34" charset="0"/>
              </a:rPr>
              <a:t>    These cooling mechanisms, however, can impair strength and comfort.  Increasing blood flow to the body surface reduces the volume carrying oxygen to muscles, brain, and other internal organs, which in turn accelerates fatigue and diminishes mental alertness.  The loss of water volume through sweating also contributes to fatigue by increasing blood viscosity, making it more difficult for the heart to pump and reducing the body's capacity for subsequent cooling.  Finally, because prolonged sweating depletes not only heat but also electrolytes that are needed for muscle functioning, it can cause cramping.  </a:t>
            </a:r>
          </a:p>
          <a:p>
            <a:r>
              <a:rPr lang="en-US" altLang="en-US" dirty="0">
                <a:latin typeface="Arial" panose="020B0604020202020204" pitchFamily="34" charset="0"/>
              </a:rPr>
              <a:t>    To maintain comfort and health when working in a hot environment, it is critical for people to replace both the water and electrolytes they lose through sweating.  If body fluid is not replenished at the same rate as it is lost, or if replacement lacks electrolytes, the cooling mechanisms lose effectiveness and exposure to heat stress rises.  One of the body's most important methods of temperature regulation is perspiration. Evaporation of the sweat produces cooling, since this endothermic process draws heat from the body. When the body becomes sufficiently dehydrated to prevent the production of sweat this avenue of heat reduction is closed. When the body is no longer capable of sweating, core temperature begins to rise swiftly.</a:t>
            </a:r>
          </a:p>
          <a:p>
            <a:r>
              <a:rPr lang="en-US" altLang="en-US" dirty="0">
                <a:latin typeface="Arial" panose="020B0604020202020204" pitchFamily="34" charset="0"/>
              </a:rPr>
              <a:t>Victims may become confused, may become hostile, often experience headache, and may seem intoxicated. Blood pressure may drop significantly from dehydration, leading to possible fainting or dizziness, especially if the victim stands suddenly. Heart rate and respiration rate will increase as blood pressure drops and the heart attempts to supply enough oxygen to the body. The skin will become red as blood vessels dilate in an attempt to increase heat dissipation, sometimes leading to swollen lips. The decrease in blood pressure will cause blood vessels to contract as heat stroke progresses, resulting in a pale or bluish skin color. Complaints of feeling hot may be followed by chills and trembling, as is the case in fever. Some victims, especially young children, may suffer convulsions. Acute dehydration such as that accompanying heat stroke can produce nausea and vomiting; temporary blindness may also be observed. Eventually, as body organs begin to fail, unconsciousness and coma will result.</a:t>
            </a:r>
          </a:p>
          <a:p>
            <a:endParaRPr lang="en-US" altLang="en-US" dirty="0">
              <a:latin typeface="Arial" panose="020B0604020202020204"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FCDF1F-4F63-4F8B-8726-CA60EE4F1150}" type="slidenum">
              <a:rPr lang="en-US" altLang="en-US" smtClean="0">
                <a:latin typeface="Times New Roman" panose="02020603050405020304" pitchFamily="18" charset="0"/>
              </a:rPr>
              <a:pPr fontAlgn="base">
                <a:spcBef>
                  <a:spcPct val="0"/>
                </a:spcBef>
                <a:spcAft>
                  <a:spcPct val="0"/>
                </a:spcAft>
              </a:pPr>
              <a:t>66</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69017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defRPr>
            </a:lvl2pPr>
            <a:lvl3pPr marL="1143000" indent="-228600" defTabSz="931863">
              <a:spcBef>
                <a:spcPct val="30000"/>
              </a:spcBef>
              <a:defRPr kumimoji="1" sz="1200">
                <a:solidFill>
                  <a:schemeClr val="tx1"/>
                </a:solidFill>
                <a:latin typeface="Times New Roman" panose="02020603050405020304" pitchFamily="18" charset="0"/>
              </a:defRPr>
            </a:lvl3pPr>
            <a:lvl4pPr marL="1600200" indent="-228600" defTabSz="931863">
              <a:spcBef>
                <a:spcPct val="30000"/>
              </a:spcBef>
              <a:defRPr kumimoji="1" sz="1200">
                <a:solidFill>
                  <a:schemeClr val="tx1"/>
                </a:solidFill>
                <a:latin typeface="Times New Roman" panose="02020603050405020304" pitchFamily="18" charset="0"/>
              </a:defRPr>
            </a:lvl4pPr>
            <a:lvl5pPr marL="2057400" indent="-228600" defTabSz="931863">
              <a:spcBef>
                <a:spcPct val="30000"/>
              </a:spcBef>
              <a:defRPr kumimoji="1"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40F8A982-EC78-4759-ADFB-19ABAFD81D6F}" type="slidenum">
              <a:rPr kumimoji="0" lang="en-US" altLang="en-US" smtClean="0">
                <a:latin typeface="Times New Roman" panose="02020603050405020304" pitchFamily="18" charset="0"/>
              </a:rPr>
              <a:pPr fontAlgn="base">
                <a:spcBef>
                  <a:spcPct val="0"/>
                </a:spcBef>
                <a:spcAft>
                  <a:spcPct val="0"/>
                </a:spcAft>
              </a:pPr>
              <a:t>69</a:t>
            </a:fld>
            <a:endParaRPr kumimoji="0" lang="en-US" altLang="en-US" dirty="0">
              <a:latin typeface="Times New Roman" panose="02020603050405020304"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228600" eaLnBrk="1" hangingPunct="1"/>
            <a:endParaRPr lang="en-US" altLang="en-US" sz="1000" dirty="0"/>
          </a:p>
          <a:p>
            <a:pPr marL="685800" lvl="1" indent="-228600" eaLnBrk="1" hangingPunct="1"/>
            <a:endParaRPr lang="en-US" altLang="en-US" dirty="0"/>
          </a:p>
        </p:txBody>
      </p:sp>
    </p:spTree>
    <p:extLst>
      <p:ext uri="{BB962C8B-B14F-4D97-AF65-F5344CB8AC3E}">
        <p14:creationId xmlns:p14="http://schemas.microsoft.com/office/powerpoint/2010/main" val="3622177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9D454A56-EABA-4781-A518-DCB79E1B0CD9}" type="slidenum">
              <a:rPr kumimoji="0" lang="en-US" altLang="en-US">
                <a:latin typeface="Calibri" panose="020F0502020204030204" pitchFamily="34" charset="0"/>
              </a:rPr>
              <a:pPr algn="r" eaLnBrk="1" hangingPunct="1">
                <a:spcBef>
                  <a:spcPct val="0"/>
                </a:spcBef>
              </a:pPr>
              <a:t>70</a:t>
            </a:fld>
            <a:endParaRPr kumimoji="0" lang="en-US" altLang="en-US" dirty="0">
              <a:latin typeface="Calibri" panose="020F0502020204030204"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800" dirty="0">
                <a:latin typeface="Arial" panose="020B0604020202020204" pitchFamily="34" charset="0"/>
              </a:rPr>
              <a:t>HEAT RASH GENERAL SYMPTOMS:</a:t>
            </a:r>
          </a:p>
          <a:p>
            <a:pPr eaLnBrk="1" hangingPunct="1">
              <a:spcBef>
                <a:spcPct val="0"/>
              </a:spcBef>
            </a:pPr>
            <a:r>
              <a:rPr lang="en-US" altLang="en-US" sz="800" dirty="0">
                <a:latin typeface="Arial" panose="020B0604020202020204" pitchFamily="34" charset="0"/>
              </a:rPr>
              <a:t>1)CAN COVER LARGE PARTS OF THE BODY 2) LOOKS LIKE A RED CLUSTER OF PIMPLES OR SMALL BLISTERS 3)OFTEN OCCURS ON THE NECK, CHEST, GROIN, OR IN ELBOW CREASES 4)UNCOMFORTABLE SO IT CAN DISRUPT SLEEP AND WORK PERFORMANCE 5)COMPLICATED BY INFECTIONS</a:t>
            </a:r>
          </a:p>
          <a:p>
            <a:pPr eaLnBrk="1" hangingPunct="1">
              <a:spcBef>
                <a:spcPct val="0"/>
              </a:spcBef>
            </a:pPr>
            <a:r>
              <a:rPr lang="en-US" altLang="en-US" sz="800" dirty="0">
                <a:latin typeface="Arial" panose="020B0604020202020204" pitchFamily="34" charset="0"/>
              </a:rPr>
              <a:t>Heat Rash also called prickly heat is a common condition in which areas of skin itch intensely and often feel prickly or  sting due to overheating. Heat rash looks like tiny bumps surrounded by a zone of red skin. It usually occurs on clothed parts of the body, such as the back . Abdomen, neck, upper chest it goes away on its own in a few days. Heat rash begins with excessive perspiration, usually in a hot, humid environment. The perspiration damages cells on the surface of the skin, forming a barrier and trapping sweat beneath the skin, where it builds up, causing the characteristic bumps. As the bumps burst and sweat is released , you may feel the prickly or stinging  sensation that gives the condition its common name</a:t>
            </a:r>
          </a:p>
          <a:p>
            <a:pPr eaLnBrk="1" hangingPunct="1">
              <a:spcBef>
                <a:spcPct val="0"/>
              </a:spcBef>
            </a:pPr>
            <a:endParaRPr lang="en-US" altLang="en-US" sz="800" dirty="0">
              <a:latin typeface="Arial" panose="020B0604020202020204" pitchFamily="34" charset="0"/>
            </a:endParaRPr>
          </a:p>
          <a:p>
            <a:pPr eaLnBrk="1" hangingPunct="1">
              <a:spcBef>
                <a:spcPct val="0"/>
              </a:spcBef>
            </a:pPr>
            <a:endParaRPr lang="en-US" altLang="en-US" sz="800" dirty="0">
              <a:latin typeface="Arial" panose="020B0604020202020204" pitchFamily="34" charset="0"/>
            </a:endParaRPr>
          </a:p>
        </p:txBody>
      </p:sp>
    </p:spTree>
    <p:extLst>
      <p:ext uri="{BB962C8B-B14F-4D97-AF65-F5344CB8AC3E}">
        <p14:creationId xmlns:p14="http://schemas.microsoft.com/office/powerpoint/2010/main" val="2151447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E954B17F-A09F-483B-BEF6-FD43F5F21915}" type="slidenum">
              <a:rPr kumimoji="0" lang="en-US" altLang="en-US" smtClean="0">
                <a:latin typeface="Calibri" panose="020F0502020204030204" pitchFamily="34" charset="0"/>
              </a:rPr>
              <a:pPr fontAlgn="base">
                <a:spcBef>
                  <a:spcPct val="0"/>
                </a:spcBef>
                <a:spcAft>
                  <a:spcPct val="0"/>
                </a:spcAft>
              </a:pPr>
              <a:t>71</a:t>
            </a:fld>
            <a:endParaRPr kumimoji="0" lang="en-US" altLang="en-US" dirty="0">
              <a:latin typeface="Calibri" panose="020F0502020204030204"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800" dirty="0">
                <a:latin typeface="Arial" panose="020B0604020202020204" pitchFamily="34" charset="0"/>
              </a:rPr>
              <a:t>HEAT SYNCOPE – FAINTING</a:t>
            </a:r>
          </a:p>
          <a:p>
            <a:pPr eaLnBrk="1" hangingPunct="1">
              <a:spcBef>
                <a:spcPct val="0"/>
              </a:spcBef>
            </a:pPr>
            <a:r>
              <a:rPr lang="en-US" altLang="en-US" sz="800" dirty="0">
                <a:latin typeface="Arial" panose="020B0604020202020204" pitchFamily="34" charset="0"/>
              </a:rPr>
              <a:t> heat-loss mechanisms, such as sweating, panting,, act to reduce body temperature. The body gets these signals when warm thermo receptors prevail over signals from cold thermo receptors. Due to Vasodilatation which is the widening of blood vessels in the skin and excessive sweating, there is circulatory and vasomotor instability </a:t>
            </a:r>
          </a:p>
          <a:p>
            <a:pPr eaLnBrk="1" hangingPunct="1">
              <a:spcBef>
                <a:spcPct val="0"/>
              </a:spcBef>
            </a:pPr>
            <a:r>
              <a:rPr lang="en-US" altLang="en-US" sz="800" dirty="0">
                <a:latin typeface="Arial" panose="020B0604020202020204" pitchFamily="34" charset="0"/>
              </a:rPr>
              <a:t>SUDDEN DIZZINESS 2) LIGHT HEADEDNESS 3)UNCONSCIOUSNESS</a:t>
            </a:r>
          </a:p>
          <a:p>
            <a:pPr eaLnBrk="1" hangingPunct="1">
              <a:spcBef>
                <a:spcPct val="0"/>
              </a:spcBef>
            </a:pPr>
            <a:r>
              <a:rPr lang="en-US" altLang="en-US" sz="800" dirty="0">
                <a:latin typeface="Arial" panose="020B0604020202020204" pitchFamily="34" charset="0"/>
              </a:rPr>
              <a:t>Heat syncope is another stage in the same process as heat stroke, occurs under similar conditions as heat stroke. The basic symptom of heat syncope is a body temperature above 104°F with fainting, or without mental confusion, which does occur in heat stroke. Heat syncope is caused by mild overheating with inadequate water or salt. In young persons, it is far more common than true sunstroke.</a:t>
            </a:r>
          </a:p>
          <a:p>
            <a:pPr eaLnBrk="1" hangingPunct="1">
              <a:spcBef>
                <a:spcPct val="0"/>
              </a:spcBef>
            </a:pPr>
            <a:r>
              <a:rPr lang="en-US" altLang="en-US" sz="800" dirty="0">
                <a:latin typeface="Arial" panose="020B0604020202020204" pitchFamily="34" charset="0"/>
              </a:rPr>
              <a:t>[edit] Causes</a:t>
            </a:r>
          </a:p>
          <a:p>
            <a:pPr eaLnBrk="1" hangingPunct="1">
              <a:spcBef>
                <a:spcPct val="0"/>
              </a:spcBef>
            </a:pPr>
            <a:r>
              <a:rPr lang="en-US" altLang="en-US" sz="800" dirty="0">
                <a:latin typeface="Arial" panose="020B0604020202020204" pitchFamily="34" charset="0"/>
              </a:rPr>
              <a:t>Heat syncope occurs when blood pressure is lowered as the body dilates (widens) capillaries (small blood vessels) in the skin to radiate heat. Also, water is evaporated from the blood, reducing the blood's volume and therefore lowering blood pressure further. The result is less blood to the brain, causing light-headedness and fainting.</a:t>
            </a:r>
          </a:p>
          <a:p>
            <a:pPr eaLnBrk="1" hangingPunct="1">
              <a:spcBef>
                <a:spcPct val="0"/>
              </a:spcBef>
            </a:pPr>
            <a:r>
              <a:rPr lang="en-US" altLang="en-US" sz="800" dirty="0">
                <a:latin typeface="Arial" panose="020B0604020202020204" pitchFamily="34" charset="0"/>
              </a:rPr>
              <a:t>[edit] Treatment</a:t>
            </a:r>
          </a:p>
          <a:p>
            <a:pPr eaLnBrk="1" hangingPunct="1">
              <a:spcBef>
                <a:spcPct val="0"/>
              </a:spcBef>
            </a:pPr>
            <a:r>
              <a:rPr lang="en-US" altLang="en-US" sz="800" dirty="0">
                <a:latin typeface="Arial" panose="020B0604020202020204" pitchFamily="34" charset="0"/>
              </a:rPr>
              <a:t>The basic treatment for heat syncope is like fainting: the patient is positioned in a seating or supine position with legs raised. Water and oral rehydration salt are administered slowly, and the patient is moved to a cooler area.</a:t>
            </a:r>
          </a:p>
          <a:p>
            <a:pPr eaLnBrk="1" hangingPunct="1">
              <a:spcBef>
                <a:spcPct val="0"/>
              </a:spcBef>
            </a:pPr>
            <a:endParaRPr lang="en-US" altLang="en-US" sz="800" dirty="0">
              <a:latin typeface="Arial" panose="020B0604020202020204" pitchFamily="34" charset="0"/>
            </a:endParaRPr>
          </a:p>
          <a:p>
            <a:pPr eaLnBrk="1" hangingPunct="1">
              <a:spcBef>
                <a:spcPct val="0"/>
              </a:spcBef>
            </a:pPr>
            <a:endParaRPr lang="en-US" altLang="en-US" sz="800" dirty="0">
              <a:latin typeface="Arial" panose="020B0604020202020204" pitchFamily="34" charset="0"/>
            </a:endParaRPr>
          </a:p>
        </p:txBody>
      </p:sp>
    </p:spTree>
    <p:extLst>
      <p:ext uri="{BB962C8B-B14F-4D97-AF65-F5344CB8AC3E}">
        <p14:creationId xmlns:p14="http://schemas.microsoft.com/office/powerpoint/2010/main" val="4292549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22CD5EB3-D96A-4100-BEAC-D81F7E9EDBD1}" type="slidenum">
              <a:rPr kumimoji="0" lang="en-US" altLang="en-US" smtClean="0">
                <a:latin typeface="Calibri" panose="020F0502020204030204" pitchFamily="34" charset="0"/>
              </a:rPr>
              <a:pPr fontAlgn="base">
                <a:spcBef>
                  <a:spcPct val="0"/>
                </a:spcBef>
                <a:spcAft>
                  <a:spcPct val="0"/>
                </a:spcAft>
              </a:pPr>
              <a:t>72</a:t>
            </a:fld>
            <a:endParaRPr kumimoji="0" lang="en-US" altLang="en-US" dirty="0">
              <a:latin typeface="Calibri" panose="020F0502020204030204"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Heat Exhaustion starts with the accumulation of large quantities of blood in the skin in the body’s attempt to increase it’s cooling efficiency. </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This is normally due to temperature conditions the individual is not used to.  </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There is a loss of circulating blood volume in the body which decreases the blood supply to the brain, increasing the likelihood of fainting. Older employees or those with high blood pressure are more susceptible to heat exhaustion</a:t>
            </a:r>
          </a:p>
          <a:p>
            <a:pPr eaLnBrk="1" hangingPunct="1">
              <a:spcBef>
                <a:spcPct val="0"/>
              </a:spcBef>
            </a:pPr>
            <a:r>
              <a:rPr lang="en-US" altLang="en-US" sz="800" dirty="0">
                <a:latin typeface="Arial" panose="020B0604020202020204" pitchFamily="34" charset="0"/>
              </a:rPr>
              <a:t>C.  HEAT EXHAUSTION </a:t>
            </a:r>
          </a:p>
          <a:p>
            <a:pPr eaLnBrk="1" hangingPunct="1">
              <a:spcBef>
                <a:spcPct val="0"/>
              </a:spcBef>
            </a:pPr>
            <a:r>
              <a:rPr lang="en-US" altLang="en-US" sz="800" dirty="0">
                <a:latin typeface="Arial" panose="020B0604020202020204" pitchFamily="34" charset="0"/>
              </a:rPr>
              <a:t>It is due to salt and water depletion occurring due to excessive sweating. This occurs when a person is exposed to high temperature for a long period or the body may become dehydrated and temperature regulation system bay begin to fail.</a:t>
            </a:r>
          </a:p>
          <a:p>
            <a:pPr eaLnBrk="1" hangingPunct="1">
              <a:spcBef>
                <a:spcPct val="0"/>
              </a:spcBef>
            </a:pPr>
            <a:r>
              <a:rPr lang="en-US" altLang="en-US" sz="800" dirty="0">
                <a:latin typeface="Arial" panose="020B0604020202020204" pitchFamily="34" charset="0"/>
              </a:rPr>
              <a:t>Symptoms include  1) Heavy sweating 2)Painful muscle cramps 3)Extreme weakness and/or fatigue 4)Nausea and/or vomiting 5)Dizziness and/or headache 6)Body temperature normal or slightly high 7)Fainting 8)Pulse fast and weak 9) Breathing fast and shallow 10) Clammy, pale, cool, and/or moist skin</a:t>
            </a:r>
          </a:p>
          <a:p>
            <a:pPr eaLnBrk="1" hangingPunct="1">
              <a:spcBef>
                <a:spcPct val="0"/>
              </a:spcBef>
            </a:pPr>
            <a:endParaRPr lang="en-US" altLang="en-US" sz="800" dirty="0">
              <a:latin typeface="Arial" panose="020B0604020202020204" pitchFamily="34" charset="0"/>
            </a:endParaRPr>
          </a:p>
        </p:txBody>
      </p:sp>
    </p:spTree>
    <p:extLst>
      <p:ext uri="{BB962C8B-B14F-4D97-AF65-F5344CB8AC3E}">
        <p14:creationId xmlns:p14="http://schemas.microsoft.com/office/powerpoint/2010/main" val="2298620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CAC99AF8-F1A4-4CCF-913F-5BC246D0BFB1}" type="slidenum">
              <a:rPr kumimoji="0" lang="en-US" altLang="en-US" smtClean="0">
                <a:latin typeface="Calibri" panose="020F0502020204030204" pitchFamily="34" charset="0"/>
              </a:rPr>
              <a:pPr fontAlgn="base">
                <a:spcBef>
                  <a:spcPct val="0"/>
                </a:spcBef>
                <a:spcAft>
                  <a:spcPct val="0"/>
                </a:spcAft>
              </a:pPr>
              <a:t>73</a:t>
            </a:fld>
            <a:endParaRPr kumimoji="0" lang="en-US" altLang="en-US" dirty="0">
              <a:latin typeface="Calibri" panose="020F0502020204030204"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The underlying cause of heat stroke is connected to the sudden inability to dissipate body heat through perspiration.  </a:t>
            </a:r>
          </a:p>
          <a:p>
            <a:pPr eaLnBrk="1" hangingPunct="1">
              <a:spcBef>
                <a:spcPct val="0"/>
              </a:spcBef>
            </a:pPr>
            <a:endParaRPr lang="en-US" altLang="en-US" sz="800" dirty="0">
              <a:solidFill>
                <a:srgbClr val="663300"/>
              </a:solidFill>
              <a:latin typeface="Tahoma" panose="020B0604030504040204" pitchFamily="34" charset="0"/>
              <a:cs typeface="Times New Roman" panose="02020603050405020304" pitchFamily="18" charset="0"/>
            </a:endParaRP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This accounts for the excessive rise in body temperature and it’s the high fever which can cause permanent damage to internal organs, and can lead to death. </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When someone passes out from heat stroke, his or her brain is being cooked just as the colorless part of an egg turns white when it hits the griddle.  </a:t>
            </a:r>
          </a:p>
          <a:p>
            <a:pPr eaLnBrk="1" hangingPunct="1">
              <a:spcBef>
                <a:spcPct val="0"/>
              </a:spcBef>
            </a:pPr>
            <a:endParaRPr lang="en-US" altLang="en-US" sz="800" dirty="0">
              <a:solidFill>
                <a:srgbClr val="663300"/>
              </a:solidFill>
              <a:latin typeface="Tahoma" panose="020B0604030504040204" pitchFamily="34" charset="0"/>
              <a:cs typeface="Times New Roman" panose="02020603050405020304" pitchFamily="18" charset="0"/>
            </a:endParaRP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Any cold liquid should be used to cool the victim.  </a:t>
            </a:r>
          </a:p>
          <a:p>
            <a:pPr eaLnBrk="1" hangingPunct="1">
              <a:spcBef>
                <a:spcPct val="0"/>
              </a:spcBef>
            </a:pPr>
            <a:endParaRPr lang="en-US" altLang="en-US" sz="800" dirty="0">
              <a:solidFill>
                <a:srgbClr val="663300"/>
              </a:solidFill>
              <a:latin typeface="Tahoma" panose="020B0604030504040204" pitchFamily="34" charset="0"/>
              <a:cs typeface="Times New Roman" panose="02020603050405020304" pitchFamily="18" charset="0"/>
            </a:endParaRP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  Once revived, the victim should be watched for more than an hour as his temperature can start to rise to high levels again.  </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HEAT STROKE</a:t>
            </a:r>
            <a:br>
              <a:rPr lang="en-US" altLang="en-US" sz="800" dirty="0">
                <a:solidFill>
                  <a:srgbClr val="663300"/>
                </a:solidFill>
                <a:latin typeface="Tahoma" panose="020B0604030504040204" pitchFamily="34" charset="0"/>
                <a:cs typeface="Times New Roman" panose="02020603050405020304" pitchFamily="18" charset="0"/>
              </a:rPr>
            </a:br>
            <a:r>
              <a:rPr lang="en-US" altLang="en-US" sz="800" dirty="0">
                <a:solidFill>
                  <a:srgbClr val="663300"/>
                </a:solidFill>
                <a:latin typeface="Tahoma" panose="020B0604030504040204" pitchFamily="34" charset="0"/>
                <a:cs typeface="Times New Roman" panose="02020603050405020304" pitchFamily="18" charset="0"/>
              </a:rPr>
              <a:t>Under most extreme conditions, the body temperature regulation may begin to fail. Peron may become mentally confused and aggressive, very little perspiration</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Even No sweating because the body cannot release heat or cool down 2) Mental confusion, delirium, convulsions, dizziness 3)Hot and dry skin 4) </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Muscles may twitch uncontrollably 5) Pulse can be rapid and weak 6) Headaches 7) Unconsciousness 8) Body Temp from 102-104 F within 10-15 minutes</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When the body temperature reaches 105 It is considered heat pyrexia.</a:t>
            </a:r>
          </a:p>
          <a:p>
            <a:pPr eaLnBrk="1" hangingPunct="1">
              <a:spcBef>
                <a:spcPct val="0"/>
              </a:spcBef>
            </a:pPr>
            <a:r>
              <a:rPr lang="en-US" altLang="en-US" sz="800" dirty="0">
                <a:solidFill>
                  <a:srgbClr val="663300"/>
                </a:solidFill>
                <a:latin typeface="Tahoma" panose="020B0604030504040204" pitchFamily="34" charset="0"/>
                <a:cs typeface="Times New Roman" panose="02020603050405020304" pitchFamily="18" charset="0"/>
              </a:rPr>
              <a:t>Hyperthermia, in its advanced state referred to as heat stroke or sunstroke, is an acute condition which occurs when the body produces or absorbs more heat than it can dissipate. It is usually caused by prolonged exposure to high temperatures. The heat-regulating mechanisms of the body eventually become overwhelmed and unable to effectively deal with the heat, causing the body temperature to climb uncontrollably. Hyperthermia is a medical emergency which requires immediate treatment.</a:t>
            </a:r>
          </a:p>
          <a:p>
            <a:pPr eaLnBrk="1" hangingPunct="1">
              <a:spcBef>
                <a:spcPct val="0"/>
              </a:spcBef>
            </a:pPr>
            <a:endParaRPr lang="en-US" altLang="en-US" sz="800" dirty="0">
              <a:solidFill>
                <a:srgbClr val="663300"/>
              </a:solidFill>
              <a:latin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8766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work, not limited to,</a:t>
            </a:r>
            <a:r>
              <a:rPr lang="en-US" baseline="0" dirty="0"/>
              <a:t> Tools to be used, no complex equipment ie… </a:t>
            </a:r>
            <a:r>
              <a:rPr lang="en-US" baseline="0" dirty="0" smtClean="0"/>
              <a:t>chain </a:t>
            </a:r>
            <a:r>
              <a:rPr lang="en-US" baseline="0" dirty="0"/>
              <a:t>saws, weed eaters with blades attached, Power shears, chippers  so forth</a:t>
            </a:r>
            <a:r>
              <a:rPr lang="en-US" baseline="0" dirty="0" smtClean="0"/>
              <a:t>…</a:t>
            </a:r>
          </a:p>
          <a:p>
            <a:endParaRPr lang="en-US" baseline="0" dirty="0" smtClean="0"/>
          </a:p>
          <a:p>
            <a:r>
              <a:rPr lang="en-US" b="1" u="sng" baseline="0" dirty="0" smtClean="0"/>
              <a:t>Clean CA Main Litter- minimum 900 litter bags a month per crew  Only Litter and Debris remove count for Clean CA </a:t>
            </a:r>
            <a:r>
              <a:rPr lang="en-US" b="1" u="sng" baseline="0" dirty="0" err="1" smtClean="0"/>
              <a:t>measurables</a:t>
            </a:r>
            <a:endParaRPr lang="en-US" b="1" u="sng" dirty="0"/>
          </a:p>
        </p:txBody>
      </p:sp>
      <p:sp>
        <p:nvSpPr>
          <p:cNvPr id="4" name="Slide Number Placeholder 3"/>
          <p:cNvSpPr>
            <a:spLocks noGrp="1"/>
          </p:cNvSpPr>
          <p:nvPr>
            <p:ph type="sldNum" sz="quarter" idx="10"/>
          </p:nvPr>
        </p:nvSpPr>
        <p:spPr/>
        <p:txBody>
          <a:bodyPr/>
          <a:lstStyle/>
          <a:p>
            <a:fld id="{26D44EA1-1A5A-426C-84F2-37DFD7704097}" type="slidenum">
              <a:rPr lang="en-US" smtClean="0"/>
              <a:t>6</a:t>
            </a:fld>
            <a:endParaRPr lang="en-US" dirty="0"/>
          </a:p>
        </p:txBody>
      </p:sp>
    </p:spTree>
    <p:extLst>
      <p:ext uri="{BB962C8B-B14F-4D97-AF65-F5344CB8AC3E}">
        <p14:creationId xmlns:p14="http://schemas.microsoft.com/office/powerpoint/2010/main" val="27367984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Arial" panose="020B0604020202020204" pitchFamily="34" charset="0"/>
              </a:defRPr>
            </a:lvl1pPr>
            <a:lvl2pPr marL="742950" indent="-285750" defTabSz="931863">
              <a:spcBef>
                <a:spcPct val="30000"/>
              </a:spcBef>
              <a:defRPr kumimoji="1" sz="1200">
                <a:solidFill>
                  <a:schemeClr val="tx1"/>
                </a:solidFill>
                <a:latin typeface="Times New Roman" panose="02020603050405020304" pitchFamily="18" charset="0"/>
              </a:defRPr>
            </a:lvl2pPr>
            <a:lvl3pPr marL="1143000" indent="-228600" defTabSz="931863">
              <a:spcBef>
                <a:spcPct val="30000"/>
              </a:spcBef>
              <a:defRPr kumimoji="1" sz="1200">
                <a:solidFill>
                  <a:schemeClr val="tx1"/>
                </a:solidFill>
                <a:latin typeface="Times New Roman" panose="02020603050405020304" pitchFamily="18" charset="0"/>
              </a:defRPr>
            </a:lvl3pPr>
            <a:lvl4pPr marL="1600200" indent="-228600" defTabSz="931863">
              <a:spcBef>
                <a:spcPct val="30000"/>
              </a:spcBef>
              <a:defRPr kumimoji="1" sz="1200">
                <a:solidFill>
                  <a:schemeClr val="tx1"/>
                </a:solidFill>
                <a:latin typeface="Times New Roman" panose="02020603050405020304" pitchFamily="18" charset="0"/>
              </a:defRPr>
            </a:lvl4pPr>
            <a:lvl5pPr marL="2057400" indent="-228600" defTabSz="931863">
              <a:spcBef>
                <a:spcPct val="30000"/>
              </a:spcBef>
              <a:defRPr kumimoji="1"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fontAlgn="base">
              <a:spcBef>
                <a:spcPct val="0"/>
              </a:spcBef>
              <a:spcAft>
                <a:spcPct val="0"/>
              </a:spcAft>
            </a:pPr>
            <a:fld id="{699B16F3-1EDE-45B7-A95A-9FF3450612A8}" type="slidenum">
              <a:rPr kumimoji="0" lang="en-US" altLang="en-US" smtClean="0">
                <a:latin typeface="Times New Roman" panose="02020603050405020304" pitchFamily="18" charset="0"/>
              </a:rPr>
              <a:pPr fontAlgn="base">
                <a:spcBef>
                  <a:spcPct val="0"/>
                </a:spcBef>
                <a:spcAft>
                  <a:spcPct val="0"/>
                </a:spcAft>
              </a:pPr>
              <a:t>75</a:t>
            </a:fld>
            <a:endParaRPr kumimoji="0" lang="en-US" altLang="en-US" dirty="0">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sz="1000" b="1" dirty="0">
                <a:latin typeface="Arial" panose="020B0604020202020204" pitchFamily="34" charset="0"/>
              </a:rPr>
              <a:t>TRAINING </a:t>
            </a:r>
            <a:r>
              <a:rPr lang="en-US" altLang="en-US" sz="1000" dirty="0">
                <a:latin typeface="Arial" panose="020B0604020202020204" pitchFamily="34" charset="0"/>
              </a:rPr>
              <a:t>– TAILGATE MEETING – Discuss What it is? What Causes It? How to prepare and respond.</a:t>
            </a:r>
          </a:p>
          <a:p>
            <a:pPr eaLnBrk="1" hangingPunct="1"/>
            <a:r>
              <a:rPr lang="en-US" altLang="en-US" sz="1000" b="1" dirty="0">
                <a:latin typeface="Arial" panose="020B0604020202020204" pitchFamily="34" charset="0"/>
              </a:rPr>
              <a:t>TEMPERATURE MONITORING </a:t>
            </a:r>
          </a:p>
          <a:p>
            <a:pPr eaLnBrk="1" hangingPunct="1"/>
            <a:r>
              <a:rPr lang="en-US" altLang="en-US" sz="1000" dirty="0">
                <a:latin typeface="Arial" panose="020B0604020202020204" pitchFamily="34" charset="0"/>
              </a:rPr>
              <a:t>Check weather ahead of time.  Use the web for particular job site area.  (City).  Don’t have an attitude of it’s just hot, be informed of temperature.</a:t>
            </a:r>
          </a:p>
          <a:p>
            <a:pPr eaLnBrk="1" hangingPunct="1"/>
            <a:r>
              <a:rPr lang="en-US" altLang="en-US" sz="1000" b="1" dirty="0">
                <a:latin typeface="Arial" panose="020B0604020202020204" pitchFamily="34" charset="0"/>
              </a:rPr>
              <a:t>UNACCLIMATIZED EMPLOYEES–</a:t>
            </a:r>
            <a:r>
              <a:rPr lang="en-US" altLang="en-US" sz="1000" dirty="0">
                <a:latin typeface="Arial" panose="020B0604020202020204" pitchFamily="34" charset="0"/>
              </a:rPr>
              <a:t> Employees not used to working in heat before, start off slowly.  (SPPs)</a:t>
            </a:r>
          </a:p>
          <a:p>
            <a:pPr eaLnBrk="1" hangingPunct="1"/>
            <a:r>
              <a:rPr lang="en-US" altLang="en-US" sz="1000" dirty="0">
                <a:latin typeface="Arial" panose="020B0604020202020204" pitchFamily="34" charset="0"/>
              </a:rPr>
              <a:t>Assign jobs with less work intensity,  buddy system, utilizing an experienced worker who sets a good example as it relates to heat illness prevention; Extra vigilance from supervision at the site</a:t>
            </a:r>
          </a:p>
          <a:p>
            <a:pPr eaLnBrk="1" hangingPunct="1"/>
            <a:r>
              <a:rPr lang="en-US" altLang="en-US" sz="1000" dirty="0">
                <a:latin typeface="Arial" panose="020B0604020202020204" pitchFamily="34" charset="0"/>
              </a:rPr>
              <a:t>Untrained Employees – Review the Heat Illness Prevention </a:t>
            </a:r>
          </a:p>
          <a:p>
            <a:pPr eaLnBrk="1" hangingPunct="1"/>
            <a:r>
              <a:rPr lang="en-US" altLang="en-US" sz="1000" b="1" dirty="0">
                <a:latin typeface="Arial" panose="020B0604020202020204" pitchFamily="34" charset="0"/>
              </a:rPr>
              <a:t>UNTRAINED EMPLOYEES</a:t>
            </a:r>
            <a:r>
              <a:rPr lang="en-US" altLang="en-US" sz="1000" dirty="0">
                <a:latin typeface="Arial" panose="020B0604020202020204" pitchFamily="34" charset="0"/>
              </a:rPr>
              <a:t> - Heat stress disorders and symptoms</a:t>
            </a:r>
          </a:p>
          <a:p>
            <a:pPr eaLnBrk="1" hangingPunct="1"/>
            <a:r>
              <a:rPr lang="en-US" altLang="en-US" sz="1000" dirty="0">
                <a:latin typeface="Arial" panose="020B0604020202020204" pitchFamily="34" charset="0"/>
              </a:rPr>
              <a:t>Workload/Work Intensity – Plan ahead, can activities be broken down, litter pick up, cover smaller area than customary…?</a:t>
            </a:r>
          </a:p>
          <a:p>
            <a:pPr eaLnBrk="1" hangingPunct="1"/>
            <a:r>
              <a:rPr lang="en-US" altLang="en-US" sz="1000" dirty="0">
                <a:latin typeface="Arial" panose="020B0604020202020204" pitchFamily="34" charset="0"/>
              </a:rPr>
              <a:t>Light workload driving vehicle around</a:t>
            </a:r>
          </a:p>
          <a:p>
            <a:pPr eaLnBrk="1" hangingPunct="1"/>
            <a:r>
              <a:rPr lang="en-US" altLang="en-US" sz="1000" dirty="0">
                <a:latin typeface="Arial" panose="020B0604020202020204" pitchFamily="34" charset="0"/>
              </a:rPr>
              <a:t>Moderate – Unloading</a:t>
            </a:r>
          </a:p>
          <a:p>
            <a:pPr eaLnBrk="1" hangingPunct="1"/>
            <a:r>
              <a:rPr lang="en-US" altLang="en-US" sz="1000" dirty="0">
                <a:latin typeface="Arial" panose="020B0604020202020204" pitchFamily="34" charset="0"/>
              </a:rPr>
              <a:t>Strenuous – Constant working – none stop</a:t>
            </a:r>
          </a:p>
          <a:p>
            <a:pPr eaLnBrk="1" hangingPunct="1"/>
            <a:r>
              <a:rPr lang="en-US" altLang="en-US" sz="1000" dirty="0">
                <a:latin typeface="Arial" panose="020B0604020202020204" pitchFamily="34" charset="0"/>
              </a:rPr>
              <a:t>CLOTHING REQUIREMENTS</a:t>
            </a:r>
          </a:p>
          <a:p>
            <a:pPr eaLnBrk="1" hangingPunct="1"/>
            <a:r>
              <a:rPr lang="en-US" altLang="en-US" sz="1000" b="1" dirty="0">
                <a:latin typeface="Arial" panose="020B0604020202020204" pitchFamily="34" charset="0"/>
              </a:rPr>
              <a:t>PPE </a:t>
            </a:r>
            <a:r>
              <a:rPr lang="en-US" altLang="en-US" sz="1000" dirty="0">
                <a:latin typeface="Arial" panose="020B0604020202020204" pitchFamily="34" charset="0"/>
              </a:rPr>
              <a:t>It’s best to wear comfortable, yet sturdy outer garments.</a:t>
            </a:r>
          </a:p>
          <a:p>
            <a:pPr eaLnBrk="1" hangingPunct="1"/>
            <a:r>
              <a:rPr lang="en-US" altLang="en-US" sz="1000" dirty="0">
                <a:latin typeface="Arial" panose="020B0604020202020204" pitchFamily="34" charset="0"/>
              </a:rPr>
              <a:t>Wear a broad brimmed hard hat and neck shade</a:t>
            </a:r>
          </a:p>
          <a:p>
            <a:pPr eaLnBrk="1" hangingPunct="1"/>
            <a:r>
              <a:rPr lang="en-US" altLang="en-US" sz="1000" b="1" dirty="0">
                <a:latin typeface="Arial" panose="020B0604020202020204" pitchFamily="34" charset="0"/>
              </a:rPr>
              <a:t>PROVIDE ADEQUATE WATER AND SHADE</a:t>
            </a:r>
          </a:p>
          <a:p>
            <a:pPr eaLnBrk="1" hangingPunct="1"/>
            <a:r>
              <a:rPr lang="en-US" altLang="en-US" sz="1000" dirty="0">
                <a:latin typeface="Arial" panose="020B0604020202020204" pitchFamily="34" charset="0"/>
              </a:rPr>
              <a:t>	1.  Remind employees to drink water in the evening and before coming to work</a:t>
            </a:r>
          </a:p>
          <a:p>
            <a:pPr eaLnBrk="1" hangingPunct="1"/>
            <a:r>
              <a:rPr lang="en-US" altLang="en-US" sz="1000" dirty="0">
                <a:latin typeface="Arial" panose="020B0604020202020204" pitchFamily="34" charset="0"/>
              </a:rPr>
              <a:t>	2.  Changing work schedules</a:t>
            </a:r>
          </a:p>
          <a:p>
            <a:pPr eaLnBrk="1" hangingPunct="1"/>
            <a:r>
              <a:rPr lang="en-US" altLang="en-US" sz="1000" dirty="0">
                <a:latin typeface="Arial" panose="020B0604020202020204" pitchFamily="34" charset="0"/>
              </a:rPr>
              <a:t>	3.  Additional water and rest breaks</a:t>
            </a:r>
          </a:p>
          <a:p>
            <a:pPr eaLnBrk="1" hangingPunct="1"/>
            <a:r>
              <a:rPr lang="en-US" altLang="en-US" sz="1000" dirty="0">
                <a:latin typeface="Arial" panose="020B0604020202020204" pitchFamily="34" charset="0"/>
              </a:rPr>
              <a:t>	4.  Additional cooling measures</a:t>
            </a:r>
          </a:p>
          <a:p>
            <a:pPr eaLnBrk="1" hangingPunct="1"/>
            <a:r>
              <a:rPr lang="en-US" altLang="en-US" sz="1000" dirty="0">
                <a:latin typeface="Arial" panose="020B0604020202020204" pitchFamily="34" charset="0"/>
              </a:rPr>
              <a:t>MAKE AVAILABLE AT LEAST 2 QUARTS PER EMPLOYEE AT THE START OF THE SHIFT.</a:t>
            </a:r>
          </a:p>
          <a:p>
            <a:pPr eaLnBrk="1" hangingPunct="1"/>
            <a:r>
              <a:rPr lang="en-US" altLang="en-US" sz="1000" dirty="0">
                <a:latin typeface="Arial" panose="020B0604020202020204" pitchFamily="34" charset="0"/>
              </a:rPr>
              <a:t>	MONITOR WATER CONTAINTER EVERY 30 MINUTES</a:t>
            </a:r>
          </a:p>
          <a:p>
            <a:pPr eaLnBrk="1" hangingPunct="1"/>
            <a:r>
              <a:rPr lang="en-US" altLang="en-US" sz="1000" dirty="0">
                <a:latin typeface="Arial" panose="020B0604020202020204" pitchFamily="34" charset="0"/>
              </a:rPr>
              <a:t>	REMINDERS TO DRINK WATER FREQUENTLY AND MORE WATER BREAKS PROVIDED</a:t>
            </a:r>
          </a:p>
          <a:p>
            <a:pPr eaLnBrk="1" hangingPunct="1"/>
            <a:r>
              <a:rPr lang="en-US" altLang="en-US" sz="1000" b="1" dirty="0">
                <a:latin typeface="Arial" panose="020B0604020202020204" pitchFamily="34" charset="0"/>
              </a:rPr>
              <a:t>SHADE:</a:t>
            </a:r>
            <a:r>
              <a:rPr lang="en-US" altLang="en-US" sz="1000" dirty="0">
                <a:latin typeface="Arial" panose="020B0604020202020204" pitchFamily="34" charset="0"/>
              </a:rPr>
              <a:t>  Employees will have access to cooled office or other indoor space with air conditioning, if available.  TREES, ARE ACCEPTABLE, BIG TREES, LOTS OF LEAVES ENOUGH SHADE.  SHADE IS WHERE YOU DON’T CAST A SHADOW.  CANOPIES, UMBRELLAS WILL BE SET UP AT THE START OF THE SHIFT AND WILL RELOCATE THEM AS WORKERS MOVE.  PLACE SHADE AS CLOSE AS FEASIBLE TO THE WORK ACTIVITY.  EMPLOYEES SHOULD BE ALLOWED 5 MINUTES IN SHADED AREA.  </a:t>
            </a:r>
          </a:p>
          <a:p>
            <a:pPr eaLnBrk="1" hangingPunct="1"/>
            <a:r>
              <a:rPr lang="en-US" altLang="en-US" sz="1000" b="1" dirty="0">
                <a:latin typeface="Arial" panose="020B0604020202020204" pitchFamily="34" charset="0"/>
              </a:rPr>
              <a:t>EMERGENCY PROCEDURES</a:t>
            </a:r>
          </a:p>
          <a:p>
            <a:pPr eaLnBrk="1" hangingPunct="1"/>
            <a:r>
              <a:rPr lang="en-US" altLang="en-US" sz="1000" dirty="0">
                <a:latin typeface="Arial" panose="020B0604020202020204" pitchFamily="34" charset="0"/>
              </a:rPr>
              <a:t>Know where you are located and how to get there if you must give directions to emergency responders.  In the event of a heat related illness do the following if necessary:  	Call 911 if heat stroke is detected or other than a “Preventative Recovery Period” is needed…DO IT NOW”! 	While waiting for emergency services to arrive start heat illness first aid by:  	Moving the employee to a shaded area; soak victim’s clothing with cool water; fan victim</a:t>
            </a:r>
          </a:p>
          <a:p>
            <a:pPr eaLnBrk="1" hangingPunct="1"/>
            <a:r>
              <a:rPr lang="en-US" altLang="en-US" sz="1000" dirty="0">
                <a:latin typeface="Arial" panose="020B0604020202020204" pitchFamily="34" charset="0"/>
              </a:rPr>
              <a:t>Sometimes a victim’s muscles will begin to twitch uncontrollably as a result of heat stroke. If this happens, keep the victim from injuring themselves but do not place any object in the mouth and do not give fluids.</a:t>
            </a:r>
          </a:p>
        </p:txBody>
      </p:sp>
    </p:spTree>
    <p:extLst>
      <p:ext uri="{BB962C8B-B14F-4D97-AF65-F5344CB8AC3E}">
        <p14:creationId xmlns:p14="http://schemas.microsoft.com/office/powerpoint/2010/main" val="2817929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lgn="r" eaLnBrk="1" hangingPunct="1">
              <a:spcBef>
                <a:spcPct val="0"/>
              </a:spcBef>
            </a:pPr>
            <a:fld id="{EA131552-318F-4335-B26A-CF244062827A}" type="slidenum">
              <a:rPr kumimoji="0" lang="en-US" altLang="en-US"/>
              <a:pPr algn="r" eaLnBrk="1" hangingPunct="1">
                <a:spcBef>
                  <a:spcPct val="0"/>
                </a:spcBef>
              </a:pPr>
              <a:t>76</a:t>
            </a:fld>
            <a:endParaRPr kumimoji="0" lang="en-US" altLang="en-US" dirty="0"/>
          </a:p>
        </p:txBody>
      </p:sp>
      <p:sp>
        <p:nvSpPr>
          <p:cNvPr id="163843" name="Rectangle 2"/>
          <p:cNvSpPr>
            <a:spLocks noGrp="1" noRot="1" noChangeAspect="1" noChangeArrowheads="1" noTextEdit="1"/>
          </p:cNvSpPr>
          <p:nvPr>
            <p:ph type="sldImg"/>
          </p:nvPr>
        </p:nvSpPr>
        <p:spPr>
          <a:xfrm>
            <a:off x="382588" y="685800"/>
            <a:ext cx="6096000" cy="342900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8825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of B2W work crews in action!</a:t>
            </a:r>
            <a:endParaRPr lang="en-US" dirty="0"/>
          </a:p>
        </p:txBody>
      </p:sp>
      <p:sp>
        <p:nvSpPr>
          <p:cNvPr id="4" name="Slide Number Placeholder 3"/>
          <p:cNvSpPr>
            <a:spLocks noGrp="1"/>
          </p:cNvSpPr>
          <p:nvPr>
            <p:ph type="sldNum" sz="quarter" idx="10"/>
          </p:nvPr>
        </p:nvSpPr>
        <p:spPr/>
        <p:txBody>
          <a:bodyPr/>
          <a:lstStyle/>
          <a:p>
            <a:fld id="{26D44EA1-1A5A-426C-84F2-37DFD7704097}" type="slidenum">
              <a:rPr lang="en-US" smtClean="0"/>
              <a:t>7</a:t>
            </a:fld>
            <a:endParaRPr lang="en-US" dirty="0"/>
          </a:p>
        </p:txBody>
      </p:sp>
    </p:spTree>
    <p:extLst>
      <p:ext uri="{BB962C8B-B14F-4D97-AF65-F5344CB8AC3E}">
        <p14:creationId xmlns:p14="http://schemas.microsoft.com/office/powerpoint/2010/main" val="38415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FCD33B-7445-4DE1-97BD-FE8512AA4A8A}" type="slidenum">
              <a:rPr lang="en-US" altLang="en-US" sz="1200" smtClean="0">
                <a:latin typeface="Times New Roman" panose="02020603050405020304" pitchFamily="18" charset="0"/>
              </a:rPr>
              <a:pPr fontAlgn="base">
                <a:spcBef>
                  <a:spcPct val="0"/>
                </a:spcBef>
                <a:spcAft>
                  <a:spcPct val="0"/>
                </a:spcAft>
              </a:pPr>
              <a:t>8</a:t>
            </a:fld>
            <a:endParaRPr lang="en-US" altLang="en-US" sz="1200" dirty="0">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Gotta know the rules to enforce them.  </a:t>
            </a:r>
          </a:p>
          <a:p>
            <a:endParaRPr lang="en-US" altLang="en-US" dirty="0">
              <a:latin typeface="Arial" panose="020B0604020202020204" pitchFamily="34" charset="0"/>
            </a:endParaRPr>
          </a:p>
          <a:p>
            <a:r>
              <a:rPr lang="en-US" altLang="en-US" dirty="0">
                <a:latin typeface="Arial" panose="020B0604020202020204" pitchFamily="34" charset="0"/>
              </a:rPr>
              <a:t>“Understand” is the key word; when working within the highway environment, this is imperative.</a:t>
            </a:r>
          </a:p>
          <a:p>
            <a:endParaRPr lang="en-US" altLang="en-US" dirty="0">
              <a:latin typeface="Arial" panose="020B0604020202020204" pitchFamily="34" charset="0"/>
            </a:endParaRPr>
          </a:p>
          <a:p>
            <a:r>
              <a:rPr lang="en-US" altLang="en-US" dirty="0">
                <a:latin typeface="Arial" panose="020B0604020202020204" pitchFamily="34" charset="0"/>
              </a:rPr>
              <a:t>Leaders should not only know the rules, they need to enforce them.</a:t>
            </a:r>
          </a:p>
          <a:p>
            <a:endParaRPr lang="en-US" altLang="en-US" dirty="0">
              <a:latin typeface="Arial" panose="020B0604020202020204" pitchFamily="34" charset="0"/>
            </a:endParaRPr>
          </a:p>
          <a:p>
            <a:r>
              <a:rPr lang="en-US" altLang="en-US" dirty="0">
                <a:latin typeface="Arial" panose="020B0604020202020204" pitchFamily="34" charset="0"/>
              </a:rPr>
              <a:t>All workers shall have the proper gear.  If they don’t, they can’t work.</a:t>
            </a:r>
          </a:p>
        </p:txBody>
      </p:sp>
    </p:spTree>
    <p:extLst>
      <p:ext uri="{BB962C8B-B14F-4D97-AF65-F5344CB8AC3E}">
        <p14:creationId xmlns:p14="http://schemas.microsoft.com/office/powerpoint/2010/main" val="2582927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DE952E-2768-42EA-AAE2-C6C5FA2BB573}" type="slidenum">
              <a:rPr lang="en-US" altLang="en-US" sz="1200" smtClean="0">
                <a:latin typeface="Times New Roman" panose="02020603050405020304" pitchFamily="18" charset="0"/>
              </a:rPr>
              <a:pPr fontAlgn="base">
                <a:spcBef>
                  <a:spcPct val="0"/>
                </a:spcBef>
                <a:spcAft>
                  <a:spcPct val="0"/>
                </a:spcAft>
              </a:pPr>
              <a:t>9</a:t>
            </a:fld>
            <a:endParaRPr lang="en-US" altLang="en-US" sz="1200" dirty="0">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Self-explanatory.  We all have to follow the rules.</a:t>
            </a:r>
          </a:p>
          <a:p>
            <a:endParaRPr lang="en-US" altLang="en-US" dirty="0">
              <a:latin typeface="Arial" panose="020B0604020202020204" pitchFamily="34" charset="0"/>
            </a:endParaRPr>
          </a:p>
          <a:p>
            <a:r>
              <a:rPr lang="en-US" altLang="en-US" dirty="0">
                <a:latin typeface="Arial" panose="020B0604020202020204" pitchFamily="34" charset="0"/>
              </a:rPr>
              <a:t>Reporting injuries is a given; if you’ve injured yourself while working, let your supervisor know BEFORE the shift ends.</a:t>
            </a:r>
          </a:p>
          <a:p>
            <a:endParaRPr lang="en-US" altLang="en-US" dirty="0">
              <a:latin typeface="Arial" panose="020B0604020202020204" pitchFamily="34" charset="0"/>
            </a:endParaRPr>
          </a:p>
          <a:p>
            <a:r>
              <a:rPr lang="en-US" altLang="en-US" dirty="0">
                <a:latin typeface="Arial" panose="020B0604020202020204" pitchFamily="34" charset="0"/>
              </a:rPr>
              <a:t>If exposure to something on the job as made you sick, let your supervisor know that as well.</a:t>
            </a:r>
          </a:p>
          <a:p>
            <a:endParaRPr lang="en-US" altLang="en-US" dirty="0">
              <a:latin typeface="Arial" panose="020B0604020202020204" pitchFamily="34" charset="0"/>
            </a:endParaRPr>
          </a:p>
          <a:p>
            <a:r>
              <a:rPr lang="en-US" altLang="en-US" dirty="0">
                <a:latin typeface="Arial" panose="020B0604020202020204" pitchFamily="34" charset="0"/>
              </a:rPr>
              <a:t>Certain medications have side effects; notify your supervisor!  </a:t>
            </a:r>
          </a:p>
          <a:p>
            <a:endParaRPr lang="en-US" altLang="en-US" dirty="0">
              <a:latin typeface="Arial" panose="020B0604020202020204" pitchFamily="34" charset="0"/>
            </a:endParaRPr>
          </a:p>
          <a:p>
            <a:r>
              <a:rPr lang="en-US" altLang="en-US" dirty="0">
                <a:latin typeface="Arial" panose="020B0604020202020204" pitchFamily="34" charset="0"/>
              </a:rPr>
              <a:t>If you’re too sick to work, you shouldn’t be out on the highway.</a:t>
            </a:r>
          </a:p>
          <a:p>
            <a:r>
              <a:rPr lang="en-US" altLang="en-US" dirty="0">
                <a:latin typeface="Arial" panose="020B0604020202020204" pitchFamily="34" charset="0"/>
              </a:rPr>
              <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There’s that “protect your co-workers” thing again…</a:t>
            </a:r>
          </a:p>
          <a:p>
            <a:r>
              <a:rPr lang="en-US" altLang="en-US" dirty="0">
                <a:latin typeface="Arial" panose="020B0604020202020204" pitchFamily="34" charset="0"/>
              </a:rPr>
              <a:t>Employees shall do everything reasonably necessary to protect their own safety and health and</a:t>
            </a:r>
          </a:p>
          <a:p>
            <a:r>
              <a:rPr lang="en-US" altLang="en-US" dirty="0">
                <a:latin typeface="Arial" panose="020B0604020202020204" pitchFamily="34" charset="0"/>
              </a:rPr>
              <a:t>that of others by complying with all safety and health policies, procedures, laws, rules, or</a:t>
            </a:r>
          </a:p>
          <a:p>
            <a:r>
              <a:rPr lang="en-US" altLang="en-US" dirty="0">
                <a:latin typeface="Arial" panose="020B0604020202020204" pitchFamily="34" charset="0"/>
              </a:rPr>
              <a:t>regulations. Employees shall report all injuries, illnesses, or hazardous conditions to their</a:t>
            </a:r>
          </a:p>
          <a:p>
            <a:r>
              <a:rPr lang="en-US" altLang="en-US" dirty="0">
                <a:latin typeface="Arial" panose="020B0604020202020204" pitchFamily="34" charset="0"/>
              </a:rPr>
              <a:t>supervisor immediately, or at least by the end of the work shift.</a:t>
            </a:r>
          </a:p>
          <a:p>
            <a:r>
              <a:rPr lang="en-US" altLang="en-US" dirty="0">
                <a:latin typeface="Arial" panose="020B0604020202020204" pitchFamily="34" charset="0"/>
              </a:rPr>
              <a:t>Employees are expected to report to work mentally and physically capable of performing all of</a:t>
            </a:r>
          </a:p>
          <a:p>
            <a:r>
              <a:rPr lang="en-US" altLang="en-US" dirty="0">
                <a:latin typeface="Arial" panose="020B0604020202020204" pitchFamily="34" charset="0"/>
              </a:rPr>
              <a:t>their assigned duties without jeopardizing the safety and health of themselves, other employees,</a:t>
            </a:r>
          </a:p>
          <a:p>
            <a:r>
              <a:rPr lang="en-US" altLang="en-US" dirty="0">
                <a:latin typeface="Arial" panose="020B0604020202020204" pitchFamily="34" charset="0"/>
              </a:rPr>
              <a:t>or the public. Employees shall be free from the effects of medication, controlled substances,</a:t>
            </a:r>
          </a:p>
          <a:p>
            <a:r>
              <a:rPr lang="en-US" altLang="en-US" dirty="0">
                <a:latin typeface="Arial" panose="020B0604020202020204" pitchFamily="34" charset="0"/>
              </a:rPr>
              <a:t>alcohol, or the complications arising from illness or injury, which might impair their judgment</a:t>
            </a:r>
          </a:p>
          <a:p>
            <a:r>
              <a:rPr lang="en-US" altLang="en-US" dirty="0">
                <a:latin typeface="Arial" panose="020B0604020202020204" pitchFamily="34" charset="0"/>
              </a:rPr>
              <a:t>and/or ability to perform their work.</a:t>
            </a:r>
          </a:p>
          <a:p>
            <a:r>
              <a:rPr lang="en-US" altLang="en-US" dirty="0">
                <a:latin typeface="Arial" panose="020B0604020202020204" pitchFamily="34" charset="0"/>
              </a:rPr>
              <a:t>Employees are responsible to notify their supervisor of any personal medical condition or</a:t>
            </a:r>
          </a:p>
          <a:p>
            <a:r>
              <a:rPr lang="en-US" altLang="en-US" dirty="0">
                <a:latin typeface="Arial" panose="020B0604020202020204" pitchFamily="34" charset="0"/>
              </a:rPr>
              <a:t>prescribed medication use that might impair their ability to perform their assigned duties.</a:t>
            </a:r>
          </a:p>
          <a:p>
            <a:r>
              <a:rPr lang="en-US" altLang="en-US" dirty="0">
                <a:latin typeface="Arial" panose="020B0604020202020204" pitchFamily="34" charset="0"/>
              </a:rPr>
              <a:t>Employees should also report to their supervisor any behavior by another employee that</a:t>
            </a:r>
          </a:p>
          <a:p>
            <a:r>
              <a:rPr lang="en-US" altLang="en-US" dirty="0">
                <a:latin typeface="Arial" panose="020B0604020202020204" pitchFamily="34" charset="0"/>
              </a:rPr>
              <a:t>reasonably indicates that they are not fit for duty.</a:t>
            </a:r>
          </a:p>
          <a:p>
            <a:r>
              <a:rPr lang="en-US" altLang="en-US" dirty="0">
                <a:latin typeface="Arial" panose="020B0604020202020204" pitchFamily="34" charset="0"/>
              </a:rPr>
              <a:t>Any employee who violates any safety and health policy, procedure, regulation, law, or rule will</a:t>
            </a:r>
          </a:p>
          <a:p>
            <a:r>
              <a:rPr lang="en-US" altLang="en-US" dirty="0">
                <a:latin typeface="Arial" panose="020B0604020202020204" pitchFamily="34" charset="0"/>
              </a:rPr>
              <a:t>be disciplined in accordance with Departmental Policy.</a:t>
            </a:r>
          </a:p>
        </p:txBody>
      </p:sp>
    </p:spTree>
    <p:extLst>
      <p:ext uri="{BB962C8B-B14F-4D97-AF65-F5344CB8AC3E}">
        <p14:creationId xmlns:p14="http://schemas.microsoft.com/office/powerpoint/2010/main" val="182384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382775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4288676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459390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693" y="610195"/>
            <a:ext cx="10362617" cy="1143000"/>
          </a:xfrm>
        </p:spPr>
        <p:txBody>
          <a:bodyPr/>
          <a:lstStyle/>
          <a:p>
            <a:r>
              <a:rPr lang="en-US"/>
              <a:t>Click to edit Master title style</a:t>
            </a:r>
          </a:p>
        </p:txBody>
      </p:sp>
      <p:sp>
        <p:nvSpPr>
          <p:cNvPr id="3" name="ClipArt Placeholder 2"/>
          <p:cNvSpPr>
            <a:spLocks noGrp="1"/>
          </p:cNvSpPr>
          <p:nvPr>
            <p:ph type="clipArt" sz="half" idx="1"/>
          </p:nvPr>
        </p:nvSpPr>
        <p:spPr>
          <a:xfrm>
            <a:off x="914693" y="1980904"/>
            <a:ext cx="5088092" cy="4115097"/>
          </a:xfrm>
        </p:spPr>
        <p:txBody>
          <a:bodyPr/>
          <a:lstStyle/>
          <a:p>
            <a:pPr lvl="0"/>
            <a:endParaRPr lang="en-US" noProof="0" dirty="0"/>
          </a:p>
        </p:txBody>
      </p:sp>
      <p:sp>
        <p:nvSpPr>
          <p:cNvPr id="4" name="Text Placeholder 3"/>
          <p:cNvSpPr>
            <a:spLocks noGrp="1"/>
          </p:cNvSpPr>
          <p:nvPr>
            <p:ph type="body" sz="half" idx="2"/>
          </p:nvPr>
        </p:nvSpPr>
        <p:spPr>
          <a:xfrm>
            <a:off x="6189218" y="1980904"/>
            <a:ext cx="5088092" cy="41150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9BC7A8E-1F37-4528-A243-2F0A1A40D6CF}" type="slidenum">
              <a:rPr lang="en-US" altLang="en-US"/>
              <a:pPr>
                <a:defRPr/>
              </a:pPr>
              <a:t>‹#›</a:t>
            </a:fld>
            <a:endParaRPr lang="en-US" altLang="en-US" dirty="0"/>
          </a:p>
        </p:txBody>
      </p:sp>
    </p:spTree>
    <p:extLst>
      <p:ext uri="{BB962C8B-B14F-4D97-AF65-F5344CB8AC3E}">
        <p14:creationId xmlns:p14="http://schemas.microsoft.com/office/powerpoint/2010/main" val="283733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279007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4780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92772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143333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209701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254751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22248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ED8705-642D-45FF-90DD-51A24A623A39}" type="datetimeFigureOut">
              <a:rPr lang="en-US" smtClean="0"/>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623589-8CFC-41BB-AA5D-B08EFB950128}" type="slidenum">
              <a:rPr lang="en-US" smtClean="0"/>
              <a:t>‹#›</a:t>
            </a:fld>
            <a:endParaRPr lang="en-US" dirty="0"/>
          </a:p>
        </p:txBody>
      </p:sp>
    </p:spTree>
    <p:extLst>
      <p:ext uri="{BB962C8B-B14F-4D97-AF65-F5344CB8AC3E}">
        <p14:creationId xmlns:p14="http://schemas.microsoft.com/office/powerpoint/2010/main" val="236830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extLst>
              <a:ext uri="{BEBA8EAE-BF5A-486C-A8C5-ECC9F3942E4B}">
                <a14:imgProps xmlns:a14="http://schemas.microsoft.com/office/drawing/2010/main">
                  <a14:imgLayer r:embed="rId15">
                    <a14:imgEffect>
                      <a14:artisticPhotocopy trans="63000"/>
                    </a14:imgEffect>
                    <a14:imgEffect>
                      <a14:colorTemperature colorTemp="6850"/>
                    </a14:imgEffect>
                    <a14:imgEffect>
                      <a14:saturation sat="18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D8705-642D-45FF-90DD-51A24A623A39}" type="datetimeFigureOut">
              <a:rPr lang="en-US" smtClean="0"/>
              <a:t>3/1/2022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23589-8CFC-41BB-AA5D-B08EFB950128}" type="slidenum">
              <a:rPr lang="en-US" smtClean="0"/>
              <a:t>‹#›</a:t>
            </a:fld>
            <a:endParaRPr lang="en-US" dirty="0"/>
          </a:p>
        </p:txBody>
      </p:sp>
    </p:spTree>
    <p:extLst>
      <p:ext uri="{BB962C8B-B14F-4D97-AF65-F5344CB8AC3E}">
        <p14:creationId xmlns:p14="http://schemas.microsoft.com/office/powerpoint/2010/main" val="234319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dot.ca.gov/hq/maint/manual/maintman.htm"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hyperlink" Target="https://www.kcra.com/article/injured-caltrans-contract-worker-speaks-out-about-i-80-crash/22817991" TargetMode="External"/><Relationship Id="rId4" Type="http://schemas.microsoft.com/office/2007/relationships/hdphoto" Target="../media/hdphoto1.wdp"/><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m/imgres?imgurl=http://www.mditrafficcontrol.com/images/product/DF-04202.jpg&amp;imgrefurl=http://www.mditrafficcontrol.com/Signs2Pocket.aspx&amp;usg=__kYhAYCoihszyqGVDpJ7cOGl-IOs=&amp;h=1592&amp;w=1592&amp;sz=523&amp;hl=en&amp;start=1&amp;tbnid=JMEytleZZl8msM:&amp;tbnh=150&amp;tbnw=150&amp;prev=/images%3Fq%3Dshoulder%2Bwork%2Bahead%2Bsign%26gbv%3D2%26hl%3Den%26safe%3Dactive%26sa%3DG" TargetMode="External"/><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images.google.com/imgres?imgurl=http://www.signagistics.com/assets/traffic-signs/Construction_Signs/RoadWorkAheadLarge.jpg&amp;imgrefurl=http://www.signagistics.com/Construction_Signs.html&amp;usg=__XHbc4nFrqPw9I77cmooxT7T5kCI=&amp;h=487&amp;w=487&amp;sz=44&amp;hl=en&amp;start=8&amp;tbnid=2EcsumBsoEU11M:&amp;tbnh=129&amp;tbnw=129&amp;prev=/images%3Fq%3Droad%2Bwork%2Bahead%2Bsign%26gbv%3D2%26hl%3Den%26safe%3Dactive%26sa%3DG" TargetMode="External"/><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9.png"/><Relationship Id="rId5" Type="http://schemas.microsoft.com/office/2007/relationships/hdphoto" Target="../media/hdphoto5.wdp"/><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5.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6.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png"/><Relationship Id="rId7"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s://www.cdc.gov/niosh/topics/plants/exposure.html" TargetMode="External"/><Relationship Id="rId4" Type="http://schemas.microsoft.com/office/2007/relationships/hdphoto" Target="../media/hdphoto1.wdp"/><Relationship Id="rId9"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0.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hdphoto" Target="../media/hdphoto1.wdp"/><Relationship Id="rId9" Type="http://schemas.openxmlformats.org/officeDocument/2006/relationships/image" Target="../media/image68.png"/><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6.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png"/><Relationship Id="rId10" Type="http://schemas.openxmlformats.org/officeDocument/2006/relationships/image" Target="../media/image82.png"/><Relationship Id="rId4" Type="http://schemas.microsoft.com/office/2007/relationships/hdphoto" Target="../media/hdphoto1.wdp"/><Relationship Id="rId9"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8.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2.pn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93.jpe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93.jpe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93.jpe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jpe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96.jpe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4878560" y="4114260"/>
            <a:ext cx="2446067" cy="2660877"/>
          </a:xfrm>
          <a:prstGeom prst="rect">
            <a:avLst/>
          </a:prstGeom>
        </p:spPr>
      </p:pic>
      <p:sp>
        <p:nvSpPr>
          <p:cNvPr id="2" name="Title 1"/>
          <p:cNvSpPr>
            <a:spLocks noGrp="1"/>
          </p:cNvSpPr>
          <p:nvPr>
            <p:ph type="ctrTitle"/>
          </p:nvPr>
        </p:nvSpPr>
        <p:spPr>
          <a:xfrm>
            <a:off x="1067077" y="990676"/>
            <a:ext cx="10069032" cy="2387600"/>
          </a:xfrm>
        </p:spPr>
        <p:txBody>
          <a:bodyPr/>
          <a:lstStyle/>
          <a:p>
            <a:r>
              <a:rPr lang="en-US" dirty="0">
                <a:latin typeface="Times New Roman" panose="02020603050405020304" pitchFamily="18" charset="0"/>
                <a:cs typeface="Times New Roman" panose="02020603050405020304" pitchFamily="18" charset="0"/>
              </a:rPr>
              <a:t>Roadside Safety Training</a:t>
            </a:r>
          </a:p>
        </p:txBody>
      </p:sp>
      <p:sp>
        <p:nvSpPr>
          <p:cNvPr id="3" name="Subtitle 2"/>
          <p:cNvSpPr>
            <a:spLocks noGrp="1"/>
          </p:cNvSpPr>
          <p:nvPr>
            <p:ph type="subTitle" idx="1"/>
          </p:nvPr>
        </p:nvSpPr>
        <p:spPr>
          <a:xfrm>
            <a:off x="1084521" y="3382410"/>
            <a:ext cx="10069032" cy="1655762"/>
          </a:xfrm>
        </p:spPr>
        <p:txBody>
          <a:bodyPr>
            <a:normAutofit/>
          </a:bodyPr>
          <a:lstStyle/>
          <a:p>
            <a:r>
              <a:rPr lang="en-US" sz="3600" dirty="0">
                <a:latin typeface="Times New Roman" panose="02020603050405020304" pitchFamily="18" charset="0"/>
                <a:cs typeface="Times New Roman" panose="02020603050405020304" pitchFamily="18" charset="0"/>
              </a:rPr>
              <a:t>Caltrans - Back 2Work Training Crews</a:t>
            </a:r>
          </a:p>
        </p:txBody>
      </p:sp>
      <p:pic>
        <p:nvPicPr>
          <p:cNvPr id="8" name="Picture 7"/>
          <p:cNvPicPr>
            <a:picLocks noChangeAspect="1"/>
          </p:cNvPicPr>
          <p:nvPr/>
        </p:nvPicPr>
        <p:blipFill>
          <a:blip r:embed="rId6"/>
          <a:stretch>
            <a:fillRect/>
          </a:stretch>
        </p:blipFill>
        <p:spPr>
          <a:xfrm>
            <a:off x="326778" y="187295"/>
            <a:ext cx="2286198" cy="235935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5596" y="187295"/>
            <a:ext cx="1966965" cy="2363490"/>
          </a:xfrm>
          <a:prstGeom prst="rect">
            <a:avLst/>
          </a:prstGeom>
        </p:spPr>
      </p:pic>
    </p:spTree>
    <p:extLst>
      <p:ext uri="{BB962C8B-B14F-4D97-AF65-F5344CB8AC3E}">
        <p14:creationId xmlns:p14="http://schemas.microsoft.com/office/powerpoint/2010/main" val="1809319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60704" y="104273"/>
            <a:ext cx="10076688" cy="12954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Safety on the Job is #1</a:t>
            </a:r>
          </a:p>
        </p:txBody>
      </p:sp>
      <p:sp>
        <p:nvSpPr>
          <p:cNvPr id="7171" name="Rectangle 3"/>
          <p:cNvSpPr>
            <a:spLocks noGrp="1" noChangeArrowheads="1"/>
          </p:cNvSpPr>
          <p:nvPr>
            <p:ph idx="1"/>
          </p:nvPr>
        </p:nvSpPr>
        <p:spPr>
          <a:xfrm>
            <a:off x="617843" y="1202246"/>
            <a:ext cx="10962409" cy="4953000"/>
          </a:xfrm>
        </p:spPr>
        <p:txBody>
          <a:bodyPr>
            <a:noAutofit/>
          </a:bodyPr>
          <a:lstStyle/>
          <a:p>
            <a:pPr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Safety is the most important part of the job!</a:t>
            </a:r>
            <a:endParaRPr lang="en-US" altLang="en-US" sz="2000" dirty="0">
              <a:latin typeface="Times New Roman" panose="02020603050405020304" pitchFamily="18" charset="0"/>
              <a:cs typeface="Times New Roman" panose="02020603050405020304" pitchFamily="18" charset="0"/>
            </a:endParaRPr>
          </a:p>
          <a:p>
            <a:pPr lvl="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How do we do this? </a:t>
            </a:r>
          </a:p>
          <a:p>
            <a:pPr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To be safe we need to</a:t>
            </a:r>
            <a:r>
              <a:rPr lang="en-US" altLang="en-US" sz="2000" dirty="0">
                <a:latin typeface="Times New Roman" panose="02020603050405020304" pitchFamily="18" charset="0"/>
                <a:cs typeface="Times New Roman" panose="02020603050405020304" pitchFamily="18" charset="0"/>
              </a:rPr>
              <a:t>:</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Let motorists know what’s going on</a:t>
            </a:r>
          </a:p>
          <a:p>
            <a:pPr lvl="2" eaLnBrk="1" hangingPunct="1">
              <a:lnSpc>
                <a:spcPct val="80000"/>
              </a:lnSpc>
              <a:spcBef>
                <a:spcPts val="600"/>
              </a:spcBef>
              <a:spcAft>
                <a:spcPts val="600"/>
              </a:spcAft>
            </a:pPr>
            <a:r>
              <a:rPr lang="en-US" altLang="en-US" sz="2400" dirty="0">
                <a:latin typeface="Times New Roman" panose="02020603050405020304" pitchFamily="18" charset="0"/>
                <a:cs typeface="Times New Roman" panose="02020603050405020304" pitchFamily="18" charset="0"/>
              </a:rPr>
              <a:t>Signs, Barricades, Cones, Amber Lights, ext.. </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Avoid the errant driver</a:t>
            </a:r>
          </a:p>
          <a:p>
            <a:pPr lvl="2" eaLnBrk="1" hangingPunct="1">
              <a:lnSpc>
                <a:spcPct val="80000"/>
              </a:lnSpc>
              <a:spcBef>
                <a:spcPts val="600"/>
              </a:spcBef>
              <a:spcAft>
                <a:spcPts val="600"/>
              </a:spcAft>
            </a:pPr>
            <a:r>
              <a:rPr lang="en-US" altLang="en-US" sz="2400" dirty="0">
                <a:latin typeface="Times New Roman" panose="02020603050405020304" pitchFamily="18" charset="0"/>
                <a:cs typeface="Times New Roman" panose="02020603050405020304" pitchFamily="18" charset="0"/>
              </a:rPr>
              <a:t>Face Traffic, Stay Aware through eyes &amp; ears, Lookouts, Planning Escape Routes</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Using Protective equipment</a:t>
            </a:r>
          </a:p>
          <a:p>
            <a:pPr lvl="2" eaLnBrk="1" hangingPunct="1">
              <a:lnSpc>
                <a:spcPct val="80000"/>
              </a:lnSpc>
              <a:spcBef>
                <a:spcPts val="600"/>
              </a:spcBef>
              <a:spcAft>
                <a:spcPts val="600"/>
              </a:spcAft>
            </a:pPr>
            <a:r>
              <a:rPr lang="en-US" altLang="en-US" sz="2400" dirty="0">
                <a:latin typeface="Times New Roman" panose="02020603050405020304" pitchFamily="18" charset="0"/>
                <a:cs typeface="Times New Roman" panose="02020603050405020304" pitchFamily="18" charset="0"/>
              </a:rPr>
              <a:t>Protective </a:t>
            </a:r>
            <a:r>
              <a:rPr lang="en-US" altLang="en-US" sz="2400" dirty="0" smtClean="0">
                <a:latin typeface="Times New Roman" panose="02020603050405020304" pitchFamily="18" charset="0"/>
                <a:cs typeface="Times New Roman" panose="02020603050405020304" pitchFamily="18" charset="0"/>
              </a:rPr>
              <a:t>Vehicles(Early Warning, Barrier, or Shadow), </a:t>
            </a:r>
            <a:r>
              <a:rPr lang="en-US" altLang="en-US" sz="2400" dirty="0">
                <a:latin typeface="Times New Roman" panose="02020603050405020304" pitchFamily="18" charset="0"/>
                <a:cs typeface="Times New Roman" panose="02020603050405020304" pitchFamily="18" charset="0"/>
              </a:rPr>
              <a:t>Use of Seat Belts, PPE’s</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Plan the work to reduce exposure to traffic</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Knowledge is Key</a:t>
            </a:r>
          </a:p>
        </p:txBody>
      </p:sp>
    </p:spTree>
    <p:extLst>
      <p:ext uri="{BB962C8B-B14F-4D97-AF65-F5344CB8AC3E}">
        <p14:creationId xmlns:p14="http://schemas.microsoft.com/office/powerpoint/2010/main" val="25038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1060704" y="304800"/>
            <a:ext cx="10076688"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Caltrans Safety Guidelines </a:t>
            </a:r>
          </a:p>
        </p:txBody>
      </p:sp>
      <p:sp>
        <p:nvSpPr>
          <p:cNvPr id="266243" name="Rectangle 3"/>
          <p:cNvSpPr>
            <a:spLocks noGrp="1" noChangeArrowheads="1"/>
          </p:cNvSpPr>
          <p:nvPr>
            <p:ph idx="1"/>
          </p:nvPr>
        </p:nvSpPr>
        <p:spPr>
          <a:xfrm>
            <a:off x="1060704" y="1905000"/>
            <a:ext cx="10076688" cy="4443248"/>
          </a:xfrm>
        </p:spPr>
        <p:txBody>
          <a:bodyPr>
            <a:normAutofit/>
          </a:bodyPr>
          <a:lstStyle/>
          <a:p>
            <a:pPr eaLnBrk="1" hangingPunct="1">
              <a:lnSpc>
                <a:spcPct val="90000"/>
              </a:lnSpc>
              <a:defRPr/>
            </a:pPr>
            <a:r>
              <a:rPr lang="en-US" altLang="en-US" dirty="0">
                <a:latin typeface="Times New Roman" panose="02020603050405020304" pitchFamily="18" charset="0"/>
                <a:cs typeface="Times New Roman" panose="02020603050405020304" pitchFamily="18" charset="0"/>
              </a:rPr>
              <a:t>CSOPs are written guidelines that identify hazards specific to particular tasks and explains how to safely accomplish the work.</a:t>
            </a:r>
          </a:p>
          <a:p>
            <a:pPr lvl="1">
              <a:defRPr/>
            </a:pPr>
            <a:r>
              <a:rPr lang="en-US" altLang="en-US" dirty="0">
                <a:latin typeface="Times New Roman" panose="02020603050405020304" pitchFamily="18" charset="0"/>
                <a:cs typeface="Times New Roman" panose="02020603050405020304" pitchFamily="18" charset="0"/>
              </a:rPr>
              <a:t>Read, Discuss, and document CSOP with employees prior to performing work daily </a:t>
            </a:r>
          </a:p>
          <a:p>
            <a:pPr lvl="1">
              <a:defRPr/>
            </a:pPr>
            <a:endParaRPr lang="en-US" altLang="en-US" dirty="0">
              <a:latin typeface="Times New Roman" panose="02020603050405020304" pitchFamily="18" charset="0"/>
              <a:cs typeface="Times New Roman" panose="02020603050405020304" pitchFamily="18" charset="0"/>
            </a:endParaRPr>
          </a:p>
          <a:p>
            <a:pPr>
              <a:defRPr/>
            </a:pPr>
            <a:r>
              <a:rPr lang="en-US" dirty="0">
                <a:latin typeface="Times New Roman" panose="02020603050405020304" pitchFamily="18" charset="0"/>
                <a:cs typeface="Times New Roman" panose="02020603050405020304" pitchFamily="18" charset="0"/>
              </a:rPr>
              <a:t>Chapter 8: Protection of Workers: </a:t>
            </a:r>
          </a:p>
          <a:p>
            <a:pPr lvl="1">
              <a:defRPr/>
            </a:pPr>
            <a:r>
              <a:rPr lang="en-US" dirty="0">
                <a:latin typeface="Times New Roman" panose="02020603050405020304" pitchFamily="18" charset="0"/>
                <a:cs typeface="Times New Roman" panose="02020603050405020304" pitchFamily="18" charset="0"/>
              </a:rPr>
              <a:t>It is designed to help employees in their efforts to work safely. All employees are expected to follow these minimum guidelines</a:t>
            </a:r>
          </a:p>
          <a:p>
            <a:pPr lvl="1">
              <a:defRPr/>
            </a:pPr>
            <a:r>
              <a:rPr lang="en-US" u="sng" dirty="0">
                <a:latin typeface="Times New Roman" panose="02020603050405020304" pitchFamily="18" charset="0"/>
                <a:cs typeface="Times New Roman" panose="02020603050405020304" pitchFamily="18" charset="0"/>
                <a:hlinkClick r:id="rId5"/>
              </a:rPr>
              <a:t>http://www.dot.ca.gov/hq/maint/manual/maintman.htm</a:t>
            </a:r>
            <a:r>
              <a:rPr lang="en-US" u="sng" dirty="0">
                <a:latin typeface="Times New Roman" panose="02020603050405020304" pitchFamily="18" charset="0"/>
                <a:cs typeface="Times New Roman" panose="02020603050405020304" pitchFamily="18" charset="0"/>
              </a:rPr>
              <a:t> </a:t>
            </a:r>
          </a:p>
          <a:p>
            <a:pPr>
              <a:defRPr/>
            </a:pPr>
            <a:endParaRPr lang="en-US" altLang="en-US" sz="3200" dirty="0">
              <a:latin typeface="Times New Roman" panose="02020603050405020304" pitchFamily="18" charset="0"/>
              <a:cs typeface="Times New Roman" panose="02020603050405020304" pitchFamily="18" charset="0"/>
            </a:endParaRPr>
          </a:p>
          <a:p>
            <a:pPr lvl="1" eaLnBrk="1" hangingPunct="1">
              <a:lnSpc>
                <a:spcPct val="90000"/>
              </a:lnSpc>
              <a:buFontTx/>
              <a:buNone/>
              <a:defRPr/>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953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43">
                                            <p:txEl>
                                              <p:pRg st="0" end="0"/>
                                            </p:txEl>
                                          </p:spTgt>
                                        </p:tgtEl>
                                        <p:attrNameLst>
                                          <p:attrName>style.visibility</p:attrName>
                                        </p:attrNameLst>
                                      </p:cBhvr>
                                      <p:to>
                                        <p:strVal val="visible"/>
                                      </p:to>
                                    </p:set>
                                    <p:animEffect transition="in" filter="fade">
                                      <p:cBhvr>
                                        <p:cTn id="7" dur="500"/>
                                        <p:tgtEl>
                                          <p:spTgt spid="266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6243">
                                            <p:txEl>
                                              <p:pRg st="1" end="1"/>
                                            </p:txEl>
                                          </p:spTgt>
                                        </p:tgtEl>
                                        <p:attrNameLst>
                                          <p:attrName>style.visibility</p:attrName>
                                        </p:attrNameLst>
                                      </p:cBhvr>
                                      <p:to>
                                        <p:strVal val="visible"/>
                                      </p:to>
                                    </p:set>
                                    <p:animEffect transition="in" filter="fade">
                                      <p:cBhvr>
                                        <p:cTn id="10" dur="500"/>
                                        <p:tgtEl>
                                          <p:spTgt spid="26624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6243">
                                            <p:txEl>
                                              <p:pRg st="3" end="3"/>
                                            </p:txEl>
                                          </p:spTgt>
                                        </p:tgtEl>
                                        <p:attrNameLst>
                                          <p:attrName>style.visibility</p:attrName>
                                        </p:attrNameLst>
                                      </p:cBhvr>
                                      <p:to>
                                        <p:strVal val="visible"/>
                                      </p:to>
                                    </p:set>
                                    <p:animEffect transition="in" filter="fade">
                                      <p:cBhvr>
                                        <p:cTn id="15" dur="500"/>
                                        <p:tgtEl>
                                          <p:spTgt spid="26624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6243">
                                            <p:txEl>
                                              <p:pRg st="4" end="4"/>
                                            </p:txEl>
                                          </p:spTgt>
                                        </p:tgtEl>
                                        <p:attrNameLst>
                                          <p:attrName>style.visibility</p:attrName>
                                        </p:attrNameLst>
                                      </p:cBhvr>
                                      <p:to>
                                        <p:strVal val="visible"/>
                                      </p:to>
                                    </p:set>
                                    <p:animEffect transition="in" filter="fade">
                                      <p:cBhvr>
                                        <p:cTn id="18" dur="500"/>
                                        <p:tgtEl>
                                          <p:spTgt spid="26624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6243">
                                            <p:txEl>
                                              <p:pRg st="5" end="5"/>
                                            </p:txEl>
                                          </p:spTgt>
                                        </p:tgtEl>
                                        <p:attrNameLst>
                                          <p:attrName>style.visibility</p:attrName>
                                        </p:attrNameLst>
                                      </p:cBhvr>
                                      <p:to>
                                        <p:strVal val="visible"/>
                                      </p:to>
                                    </p:set>
                                    <p:animEffect transition="in" filter="fade">
                                      <p:cBhvr>
                                        <p:cTn id="21" dur="500"/>
                                        <p:tgtEl>
                                          <p:spTgt spid="266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204537"/>
            <a:ext cx="10058400" cy="1143000"/>
          </a:xfrm>
        </p:spPr>
        <p:txBody>
          <a:bodyPr/>
          <a:lstStyle/>
          <a:p>
            <a:pPr algn="ctr">
              <a:defRPr/>
            </a:pPr>
            <a:r>
              <a:rPr lang="en-US" b="1" dirty="0">
                <a:latin typeface="Times New Roman" panose="02020603050405020304" pitchFamily="18" charset="0"/>
                <a:cs typeface="Times New Roman" panose="02020603050405020304" pitchFamily="18" charset="0"/>
              </a:rPr>
              <a:t>Safety Preparation</a:t>
            </a:r>
          </a:p>
        </p:txBody>
      </p:sp>
      <p:sp>
        <p:nvSpPr>
          <p:cNvPr id="3" name="Content Placeholder 2"/>
          <p:cNvSpPr>
            <a:spLocks noGrp="1"/>
          </p:cNvSpPr>
          <p:nvPr>
            <p:ph idx="1"/>
          </p:nvPr>
        </p:nvSpPr>
        <p:spPr>
          <a:xfrm>
            <a:off x="1069848" y="1347537"/>
            <a:ext cx="10058400" cy="4907273"/>
          </a:xfrm>
        </p:spPr>
        <p:txBody>
          <a:bodyPr>
            <a:noAutofit/>
          </a:bodyPr>
          <a:lstStyle/>
          <a:p>
            <a:pPr>
              <a:defRPr/>
            </a:pPr>
            <a:r>
              <a:rPr lang="en-US" dirty="0">
                <a:latin typeface="Times New Roman" panose="02020603050405020304" pitchFamily="18" charset="0"/>
                <a:cs typeface="Times New Roman" panose="02020603050405020304" pitchFamily="18" charset="0"/>
              </a:rPr>
              <a:t>Caltrans Maintenance Equipment Training </a:t>
            </a:r>
            <a:r>
              <a:rPr lang="en-US" dirty="0" smtClean="0">
                <a:latin typeface="Times New Roman" panose="02020603050405020304" pitchFamily="18" charset="0"/>
                <a:cs typeface="Times New Roman" panose="02020603050405020304" pitchFamily="18" charset="0"/>
              </a:rPr>
              <a:t>Academy (</a:t>
            </a:r>
            <a:r>
              <a:rPr lang="en-US" dirty="0">
                <a:latin typeface="Times New Roman" panose="02020603050405020304" pitchFamily="18" charset="0"/>
                <a:cs typeface="Times New Roman" panose="02020603050405020304" pitchFamily="18" charset="0"/>
              </a:rPr>
              <a:t>META) </a:t>
            </a:r>
            <a:r>
              <a:rPr lang="en-US" dirty="0" smtClean="0">
                <a:latin typeface="Times New Roman" panose="02020603050405020304" pitchFamily="18" charset="0"/>
                <a:cs typeface="Times New Roman" panose="02020603050405020304" pitchFamily="18" charset="0"/>
              </a:rPr>
              <a:t>SPP Training</a:t>
            </a:r>
            <a:endParaRPr lang="en-US" dirty="0">
              <a:latin typeface="Times New Roman" panose="02020603050405020304" pitchFamily="18" charset="0"/>
              <a:cs typeface="Times New Roman" panose="02020603050405020304" pitchFamily="18" charset="0"/>
            </a:endParaRPr>
          </a:p>
          <a:p>
            <a:pPr>
              <a:spcBef>
                <a:spcPts val="600"/>
              </a:spcBef>
              <a:spcAft>
                <a:spcPts val="600"/>
              </a:spcAft>
              <a:defRPr/>
            </a:pPr>
            <a:r>
              <a:rPr lang="en-US" dirty="0" smtClean="0">
                <a:latin typeface="Times New Roman" panose="02020603050405020304" pitchFamily="18" charset="0"/>
                <a:cs typeface="Times New Roman" panose="02020603050405020304" pitchFamily="18" charset="0"/>
              </a:rPr>
              <a:t>Daily </a:t>
            </a:r>
            <a:r>
              <a:rPr lang="en-US" dirty="0">
                <a:latin typeface="Times New Roman" panose="02020603050405020304" pitchFamily="18" charset="0"/>
                <a:cs typeface="Times New Roman" panose="02020603050405020304" pitchFamily="18" charset="0"/>
              </a:rPr>
              <a:t>Tailgates to include:</a:t>
            </a:r>
          </a:p>
          <a:p>
            <a:pPr lvl="1">
              <a:spcBef>
                <a:spcPts val="600"/>
              </a:spcBef>
              <a:spcAft>
                <a:spcPts val="600"/>
              </a:spcAft>
              <a:defRPr/>
            </a:pPr>
            <a:r>
              <a:rPr lang="en-US" sz="2800" dirty="0">
                <a:latin typeface="Times New Roman" panose="02020603050405020304" pitchFamily="18" charset="0"/>
                <a:cs typeface="Times New Roman" panose="02020603050405020304" pitchFamily="18" charset="0"/>
              </a:rPr>
              <a:t>CSOP’s, Ch. 8, and best advise aligned with work order</a:t>
            </a:r>
          </a:p>
          <a:p>
            <a:pPr lvl="1">
              <a:spcBef>
                <a:spcPts val="600"/>
              </a:spcBef>
              <a:spcAft>
                <a:spcPts val="600"/>
              </a:spcAft>
              <a:defRPr/>
            </a:pPr>
            <a:r>
              <a:rPr lang="en-US" sz="2800" dirty="0" smtClean="0">
                <a:latin typeface="Times New Roman" panose="02020603050405020304" pitchFamily="18" charset="0"/>
                <a:cs typeface="Times New Roman" panose="02020603050405020304" pitchFamily="18" charset="0"/>
              </a:rPr>
              <a:t>Specific </a:t>
            </a:r>
            <a:r>
              <a:rPr lang="en-US" sz="2800" dirty="0">
                <a:latin typeface="Times New Roman" panose="02020603050405020304" pitchFamily="18" charset="0"/>
                <a:cs typeface="Times New Roman" panose="02020603050405020304" pitchFamily="18" charset="0"/>
              </a:rPr>
              <a:t>hazards to work locations</a:t>
            </a:r>
          </a:p>
          <a:p>
            <a:pPr lvl="1">
              <a:spcBef>
                <a:spcPts val="600"/>
              </a:spcBef>
              <a:spcAft>
                <a:spcPts val="600"/>
              </a:spcAft>
              <a:defRPr/>
            </a:pPr>
            <a:r>
              <a:rPr lang="en-US" sz="2800" dirty="0">
                <a:latin typeface="Times New Roman" panose="02020603050405020304" pitchFamily="18" charset="0"/>
                <a:cs typeface="Times New Roman" panose="02020603050405020304" pitchFamily="18" charset="0"/>
              </a:rPr>
              <a:t>Seasonal Safety </a:t>
            </a:r>
            <a:r>
              <a:rPr lang="en-US" sz="2800" dirty="0" smtClean="0">
                <a:latin typeface="Times New Roman" panose="02020603050405020304" pitchFamily="18" charset="0"/>
                <a:cs typeface="Times New Roman" panose="02020603050405020304" pitchFamily="18" charset="0"/>
              </a:rPr>
              <a:t>Hazards</a:t>
            </a:r>
          </a:p>
          <a:p>
            <a:pPr lvl="1">
              <a:spcBef>
                <a:spcPts val="600"/>
              </a:spcBef>
              <a:spcAft>
                <a:spcPts val="600"/>
              </a:spcAft>
              <a:defRPr/>
            </a:pPr>
            <a:r>
              <a:rPr lang="en-US" sz="2800" dirty="0">
                <a:latin typeface="Times New Roman" panose="02020603050405020304" pitchFamily="18" charset="0"/>
                <a:cs typeface="Times New Roman" panose="02020603050405020304" pitchFamily="18" charset="0"/>
              </a:rPr>
              <a:t>95 degrees or above Heat Illness Prevention (</a:t>
            </a:r>
            <a:r>
              <a:rPr lang="en-US" sz="2800" dirty="0" smtClean="0">
                <a:latin typeface="Times New Roman" panose="02020603050405020304" pitchFamily="18" charset="0"/>
                <a:cs typeface="Times New Roman" panose="02020603050405020304" pitchFamily="18" charset="0"/>
              </a:rPr>
              <a:t>Cal-OSHA)</a:t>
            </a:r>
          </a:p>
          <a:p>
            <a:pPr>
              <a:spcBef>
                <a:spcPts val="600"/>
              </a:spcBef>
              <a:spcAft>
                <a:spcPts val="600"/>
              </a:spcAft>
              <a:defRPr/>
            </a:pPr>
            <a:r>
              <a:rPr lang="en-US" dirty="0" smtClean="0">
                <a:latin typeface="Times New Roman" panose="02020603050405020304" pitchFamily="18" charset="0"/>
                <a:cs typeface="Times New Roman" panose="02020603050405020304" pitchFamily="18" charset="0"/>
              </a:rPr>
              <a:t>Quarterly </a:t>
            </a:r>
            <a:r>
              <a:rPr lang="en-US" dirty="0">
                <a:latin typeface="Times New Roman" panose="02020603050405020304" pitchFamily="18" charset="0"/>
                <a:cs typeface="Times New Roman" panose="02020603050405020304" pitchFamily="18" charset="0"/>
              </a:rPr>
              <a:t>Safety </a:t>
            </a:r>
            <a:r>
              <a:rPr lang="en-US" dirty="0" smtClean="0">
                <a:latin typeface="Times New Roman" panose="02020603050405020304" pitchFamily="18" charset="0"/>
                <a:cs typeface="Times New Roman" panose="02020603050405020304" pitchFamily="18" charset="0"/>
              </a:rPr>
              <a:t>Trainings</a:t>
            </a:r>
          </a:p>
          <a:p>
            <a:pPr>
              <a:spcBef>
                <a:spcPts val="600"/>
              </a:spcBef>
              <a:spcAft>
                <a:spcPts val="600"/>
              </a:spcAft>
              <a:defRPr/>
            </a:pPr>
            <a:r>
              <a:rPr lang="en-US" dirty="0">
                <a:latin typeface="Times New Roman" panose="02020603050405020304" pitchFamily="18" charset="0"/>
                <a:cs typeface="Times New Roman" panose="02020603050405020304" pitchFamily="18" charset="0"/>
              </a:rPr>
              <a:t>All to be Document on PM-S-0110 or Equivalent </a:t>
            </a:r>
          </a:p>
          <a:p>
            <a:pPr>
              <a:spcBef>
                <a:spcPts val="600"/>
              </a:spcBef>
              <a:spcAft>
                <a:spcPts val="600"/>
              </a:spcAft>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26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1069848" y="304800"/>
            <a:ext cx="10049256"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Proper Work Clothing </a:t>
            </a:r>
          </a:p>
        </p:txBody>
      </p:sp>
      <p:sp>
        <p:nvSpPr>
          <p:cNvPr id="271363" name="Rectangle 3"/>
          <p:cNvSpPr>
            <a:spLocks noGrp="1" noChangeArrowheads="1"/>
          </p:cNvSpPr>
          <p:nvPr>
            <p:ph idx="1"/>
          </p:nvPr>
        </p:nvSpPr>
        <p:spPr>
          <a:xfrm>
            <a:off x="1069848" y="1905000"/>
            <a:ext cx="10049256" cy="4495800"/>
          </a:xfrm>
        </p:spPr>
        <p:txBody>
          <a:bodyPr rtlCol="0">
            <a:normAutofit/>
          </a:bodyPr>
          <a:lstStyle/>
          <a:p>
            <a:pPr>
              <a:lnSpc>
                <a:spcPct val="80000"/>
              </a:lnSpc>
              <a:defRPr/>
            </a:pPr>
            <a:r>
              <a:rPr lang="en-US" dirty="0">
                <a:latin typeface="Times New Roman" panose="02020603050405020304" pitchFamily="18" charset="0"/>
                <a:cs typeface="Times New Roman" panose="02020603050405020304" pitchFamily="18" charset="0"/>
              </a:rPr>
              <a:t>Long pants </a:t>
            </a:r>
          </a:p>
          <a:p>
            <a:pPr lvl="1">
              <a:lnSpc>
                <a:spcPct val="80000"/>
              </a:lnSpc>
              <a:defRPr/>
            </a:pPr>
            <a:r>
              <a:rPr lang="en-US" dirty="0">
                <a:latin typeface="Times New Roman" panose="02020603050405020304" pitchFamily="18" charset="0"/>
                <a:cs typeface="Times New Roman" panose="02020603050405020304" pitchFamily="18" charset="0"/>
              </a:rPr>
              <a:t>preferably denim jeans, or equivalent</a:t>
            </a:r>
          </a:p>
          <a:p>
            <a:pPr lvl="1">
              <a:lnSpc>
                <a:spcPct val="80000"/>
              </a:lnSpc>
              <a:defRPr/>
            </a:pPr>
            <a:r>
              <a:rPr lang="en-US" dirty="0">
                <a:latin typeface="Times New Roman" panose="02020603050405020304" pitchFamily="18" charset="0"/>
                <a:cs typeface="Times New Roman" panose="02020603050405020304" pitchFamily="18" charset="0"/>
              </a:rPr>
              <a:t>Pants must be worn around the waist (Sagging pants create hazards)</a:t>
            </a:r>
          </a:p>
          <a:p>
            <a:pPr lvl="1">
              <a:lnSpc>
                <a:spcPct val="80000"/>
              </a:lnSpc>
              <a:defRPr/>
            </a:pPr>
            <a:endParaRPr lang="en-US" dirty="0">
              <a:latin typeface="Times New Roman" panose="02020603050405020304" pitchFamily="18" charset="0"/>
              <a:cs typeface="Times New Roman" panose="02020603050405020304" pitchFamily="18" charset="0"/>
            </a:endParaRPr>
          </a:p>
          <a:p>
            <a:pPr>
              <a:lnSpc>
                <a:spcPct val="80000"/>
              </a:lnSpc>
              <a:defRPr/>
            </a:pPr>
            <a:r>
              <a:rPr lang="en-US" dirty="0">
                <a:latin typeface="Times New Roman" panose="02020603050405020304" pitchFamily="18" charset="0"/>
                <a:cs typeface="Times New Roman" panose="02020603050405020304" pitchFamily="18" charset="0"/>
              </a:rPr>
              <a:t>Long or short-sleeved shirts</a:t>
            </a:r>
          </a:p>
          <a:p>
            <a:pPr lvl="1">
              <a:lnSpc>
                <a:spcPct val="80000"/>
              </a:lnSpc>
              <a:defRPr/>
            </a:pPr>
            <a:r>
              <a:rPr lang="en-US" dirty="0">
                <a:latin typeface="Times New Roman" panose="02020603050405020304" pitchFamily="18" charset="0"/>
                <a:cs typeface="Times New Roman" panose="02020603050405020304" pitchFamily="18" charset="0"/>
              </a:rPr>
              <a:t>No bare shoulders</a:t>
            </a:r>
          </a:p>
          <a:p>
            <a:pPr lvl="1">
              <a:lnSpc>
                <a:spcPct val="80000"/>
              </a:lnSpc>
              <a:defRPr/>
            </a:pPr>
            <a:r>
              <a:rPr lang="en-US" dirty="0">
                <a:latin typeface="Times New Roman" panose="02020603050405020304" pitchFamily="18" charset="0"/>
                <a:cs typeface="Times New Roman" panose="02020603050405020304" pitchFamily="18" charset="0"/>
              </a:rPr>
              <a:t>Sleeve length can be determined by employer</a:t>
            </a:r>
          </a:p>
          <a:p>
            <a:pPr lvl="1">
              <a:lnSpc>
                <a:spcPct val="80000"/>
              </a:lnSpc>
              <a:defRPr/>
            </a:pPr>
            <a:endParaRPr lang="en-US" dirty="0">
              <a:latin typeface="Times New Roman" panose="02020603050405020304" pitchFamily="18" charset="0"/>
              <a:cs typeface="Times New Roman" panose="02020603050405020304" pitchFamily="18" charset="0"/>
            </a:endParaRPr>
          </a:p>
          <a:p>
            <a:pPr>
              <a:lnSpc>
                <a:spcPct val="80000"/>
              </a:lnSpc>
              <a:defRPr/>
            </a:pPr>
            <a:r>
              <a:rPr lang="en-US" dirty="0">
                <a:latin typeface="Times New Roman" panose="02020603050405020304" pitchFamily="18" charset="0"/>
                <a:cs typeface="Times New Roman" panose="02020603050405020304" pitchFamily="18" charset="0"/>
              </a:rPr>
              <a:t>Footwear  </a:t>
            </a:r>
          </a:p>
          <a:p>
            <a:pPr lvl="1">
              <a:lnSpc>
                <a:spcPct val="80000"/>
              </a:lnSpc>
              <a:defRPr/>
            </a:pPr>
            <a:r>
              <a:rPr lang="en-US" dirty="0">
                <a:latin typeface="Times New Roman" panose="02020603050405020304" pitchFamily="18" charset="0"/>
                <a:cs typeface="Times New Roman" panose="02020603050405020304" pitchFamily="18" charset="0"/>
              </a:rPr>
              <a:t>Sturdy work shoe or boot with puncture-resistant uppers and a non-slip sole</a:t>
            </a:r>
          </a:p>
        </p:txBody>
      </p:sp>
    </p:spTree>
    <p:extLst>
      <p:ext uri="{BB962C8B-B14F-4D97-AF65-F5344CB8AC3E}">
        <p14:creationId xmlns:p14="http://schemas.microsoft.com/office/powerpoint/2010/main" val="886896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060704" y="762000"/>
            <a:ext cx="10058400" cy="1143000"/>
          </a:xfrm>
        </p:spPr>
        <p:txBody>
          <a:bodyPr rtlCol="0">
            <a:normAutofit fontScale="90000"/>
          </a:bodyPr>
          <a:lstStyle/>
          <a:p>
            <a:pPr algn="ctr">
              <a:defRPr/>
            </a:pPr>
            <a:r>
              <a:rPr lang="en-US" sz="4900" b="1" dirty="0">
                <a:latin typeface="Times New Roman" panose="02020603050405020304" pitchFamily="18" charset="0"/>
                <a:cs typeface="Times New Roman" panose="02020603050405020304" pitchFamily="18" charset="0"/>
              </a:rPr>
              <a:t>Required Personal Protective Equipment </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Provided by Employer; No Caltrans Logo’s</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278531" name="Rectangle 3"/>
          <p:cNvSpPr>
            <a:spLocks noGrp="1" noChangeArrowheads="1"/>
          </p:cNvSpPr>
          <p:nvPr>
            <p:ph idx="1"/>
          </p:nvPr>
        </p:nvSpPr>
        <p:spPr>
          <a:xfrm>
            <a:off x="1060704" y="1905000"/>
            <a:ext cx="10058400" cy="4026766"/>
          </a:xfrm>
        </p:spPr>
        <p:txBody>
          <a:bodyPr/>
          <a:lstStyle/>
          <a:p>
            <a:pPr eaLnBrk="1" hangingPunct="1">
              <a:lnSpc>
                <a:spcPct val="90000"/>
              </a:lnSpc>
            </a:pPr>
            <a:r>
              <a:rPr lang="en-US" altLang="en-US" dirty="0">
                <a:latin typeface="Times New Roman" panose="02020603050405020304" pitchFamily="18" charset="0"/>
                <a:cs typeface="Times New Roman" panose="02020603050405020304" pitchFamily="18" charset="0"/>
              </a:rPr>
              <a:t>Orange Color Safety Hardhat (ANSI Class G</a:t>
            </a:r>
            <a:r>
              <a:rPr lang="en-US" altLang="en-US" dirty="0" smtClean="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Safety Glasses ANSI Z87.1</a:t>
            </a:r>
          </a:p>
          <a:p>
            <a:r>
              <a:rPr lang="en-US" altLang="en-US" dirty="0">
                <a:latin typeface="Times New Roman" panose="02020603050405020304" pitchFamily="18" charset="0"/>
                <a:cs typeface="Times New Roman" panose="02020603050405020304" pitchFamily="18" charset="0"/>
              </a:rPr>
              <a:t>Puncture resistant gloves</a:t>
            </a:r>
          </a:p>
          <a:p>
            <a:r>
              <a:rPr lang="en-US" altLang="en-US" dirty="0">
                <a:latin typeface="Times New Roman" panose="02020603050405020304" pitchFamily="18" charset="0"/>
                <a:cs typeface="Times New Roman" panose="02020603050405020304" pitchFamily="18" charset="0"/>
              </a:rPr>
              <a:t>Lime green safety vests ANSI Class II or Class III </a:t>
            </a:r>
          </a:p>
          <a:p>
            <a:r>
              <a:rPr lang="en-US" altLang="en-US" dirty="0"/>
              <a:t>Raingear if needed, must be ANSI Class III compliant other warning garments </a:t>
            </a:r>
            <a:r>
              <a:rPr lang="en-US" altLang="en-US" i="1" dirty="0"/>
              <a:t>must be worn over </a:t>
            </a:r>
            <a:r>
              <a:rPr lang="en-US" altLang="en-US" dirty="0"/>
              <a:t>the raingear. </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291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69848" y="140369"/>
            <a:ext cx="10076688" cy="12954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Warning</a:t>
            </a:r>
          </a:p>
        </p:txBody>
      </p:sp>
      <p:sp>
        <p:nvSpPr>
          <p:cNvPr id="7171" name="Rectangle 3"/>
          <p:cNvSpPr>
            <a:spLocks noGrp="1" noChangeArrowheads="1"/>
          </p:cNvSpPr>
          <p:nvPr>
            <p:ph idx="1"/>
          </p:nvPr>
        </p:nvSpPr>
        <p:spPr>
          <a:xfrm>
            <a:off x="1069848" y="1595387"/>
            <a:ext cx="10076688" cy="4648200"/>
          </a:xfrm>
        </p:spPr>
        <p:txBody>
          <a:bodyPr/>
          <a:lstStyle/>
          <a:p>
            <a:pPr>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What industry are you working in?</a:t>
            </a:r>
          </a:p>
          <a:p>
            <a:pPr lvl="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Roadside Construction</a:t>
            </a:r>
          </a:p>
          <a:p>
            <a:pPr eaLnBrk="1" hangingPunct="1">
              <a:lnSpc>
                <a:spcPct val="80000"/>
              </a:lnSpc>
              <a:spcBef>
                <a:spcPts val="600"/>
              </a:spcBef>
              <a:spcAft>
                <a:spcPts val="600"/>
              </a:spcAft>
            </a:pPr>
            <a:endParaRPr lang="en-US" altLang="en-US" dirty="0">
              <a:latin typeface="Times New Roman" panose="02020603050405020304" pitchFamily="18" charset="0"/>
              <a:cs typeface="Times New Roman" panose="02020603050405020304" pitchFamily="18" charset="0"/>
            </a:endParaRPr>
          </a:p>
          <a:p>
            <a:pPr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According to National Institute for Occupational Safety and Health Between 2003-2015:</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1,571 workers lost their lives at road construction sites.</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Fatal work-related injuries at road construction sites averaged 121 per year.</a:t>
            </a:r>
          </a:p>
          <a:p>
            <a:pPr lvl="1" eaLnBrk="1" hangingPunct="1">
              <a:lnSpc>
                <a:spcPct val="80000"/>
              </a:lnSpc>
              <a:spcBef>
                <a:spcPts val="600"/>
              </a:spcBef>
              <a:spcAft>
                <a:spcPts val="600"/>
              </a:spcAft>
            </a:pPr>
            <a:r>
              <a:rPr lang="en-US" altLang="en-US" dirty="0">
                <a:latin typeface="Times New Roman" panose="02020603050405020304" pitchFamily="18" charset="0"/>
                <a:cs typeface="Times New Roman" panose="02020603050405020304" pitchFamily="18" charset="0"/>
              </a:rPr>
              <a:t>Texas ranked as the state with the most worker deaths at road construction sites (171), followed by Florida (104), Pennsylvania (85), Illinois (69), California (69), and Tennessee (62).</a:t>
            </a:r>
          </a:p>
        </p:txBody>
      </p:sp>
    </p:spTree>
    <p:extLst>
      <p:ext uri="{BB962C8B-B14F-4D97-AF65-F5344CB8AC3E}">
        <p14:creationId xmlns:p14="http://schemas.microsoft.com/office/powerpoint/2010/main" val="16433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648691" y="200635"/>
            <a:ext cx="9573491" cy="64790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2927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445046" y="3083442"/>
            <a:ext cx="3571450" cy="297793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2290" name="Rectangle 4"/>
          <p:cNvSpPr>
            <a:spLocks noGrp="1" noChangeArrowheads="1"/>
          </p:cNvSpPr>
          <p:nvPr>
            <p:ph type="ctrTitle"/>
          </p:nvPr>
        </p:nvSpPr>
        <p:spPr>
          <a:xfrm>
            <a:off x="1078830" y="53829"/>
            <a:ext cx="10034337" cy="1470025"/>
          </a:xfrm>
        </p:spPr>
        <p:txBody>
          <a:bodyPr rtlCol="0">
            <a:normAutofit/>
          </a:bodyPr>
          <a:lstStyle/>
          <a:p>
            <a:pPr>
              <a:defRPr/>
            </a:pPr>
            <a:r>
              <a:rPr lang="en-US" altLang="en-US" sz="4400" b="1" dirty="0">
                <a:latin typeface="Times New Roman" panose="02020603050405020304" pitchFamily="18" charset="0"/>
                <a:cs typeface="Times New Roman" panose="02020603050405020304" pitchFamily="18" charset="0"/>
              </a:rPr>
              <a:t>We have no control over what the motorist do…</a:t>
            </a:r>
          </a:p>
        </p:txBody>
      </p:sp>
      <p:sp>
        <p:nvSpPr>
          <p:cNvPr id="22531" name="Rectangle 5"/>
          <p:cNvSpPr>
            <a:spLocks noGrp="1" noChangeArrowheads="1"/>
          </p:cNvSpPr>
          <p:nvPr>
            <p:ph type="subTitle" idx="1"/>
          </p:nvPr>
        </p:nvSpPr>
        <p:spPr>
          <a:xfrm>
            <a:off x="1078829" y="5723690"/>
            <a:ext cx="10034337" cy="1134310"/>
          </a:xfrm>
        </p:spPr>
        <p:txBody>
          <a:bodyPr>
            <a:noAutofit/>
          </a:bodyPr>
          <a:lstStyle/>
          <a:p>
            <a:pPr algn="ctr" eaLnBrk="1" hangingPunct="1"/>
            <a:r>
              <a:rPr lang="en-US" altLang="en-US" sz="3600" b="1" dirty="0">
                <a:solidFill>
                  <a:schemeClr val="tx1"/>
                </a:solidFill>
                <a:latin typeface="Times New Roman" panose="02020603050405020304" pitchFamily="18" charset="0"/>
                <a:cs typeface="Times New Roman" panose="02020603050405020304" pitchFamily="18" charset="0"/>
              </a:rPr>
              <a:t>But we do have control over what we can do to protect ourselves!</a:t>
            </a:r>
          </a:p>
        </p:txBody>
      </p:sp>
      <p:pic>
        <p:nvPicPr>
          <p:cNvPr id="25604" name="Picture 6" descr="shav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81" y="1539875"/>
            <a:ext cx="2598724" cy="18980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alking-driv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9232" y="1519166"/>
            <a:ext cx="2891962" cy="1918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1" descr="Distracted-driv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33519" y="1610874"/>
            <a:ext cx="2566278" cy="1924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82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570616" y="-167192"/>
            <a:ext cx="2408902" cy="4279246"/>
          </a:xfrm>
          <a:prstGeom prst="ellipse">
            <a:avLst/>
          </a:prstGeom>
          <a:ln>
            <a:noFill/>
          </a:ln>
          <a:effectLst>
            <a:softEdge rad="112500"/>
          </a:effectLst>
        </p:spPr>
      </p:pic>
      <p:pic>
        <p:nvPicPr>
          <p:cNvPr id="5" name="Picture 4"/>
          <p:cNvPicPr>
            <a:picLocks noChangeAspect="1"/>
          </p:cNvPicPr>
          <p:nvPr/>
        </p:nvPicPr>
        <p:blipFill>
          <a:blip r:embed="rId6"/>
          <a:stretch>
            <a:fillRect/>
          </a:stretch>
        </p:blipFill>
        <p:spPr>
          <a:xfrm>
            <a:off x="5034580" y="-40684"/>
            <a:ext cx="2398955" cy="4260671"/>
          </a:xfrm>
          <a:prstGeom prst="ellipse">
            <a:avLst/>
          </a:prstGeom>
          <a:ln>
            <a:noFill/>
          </a:ln>
          <a:effectLst>
            <a:softEdge rad="112500"/>
          </a:effectLst>
        </p:spPr>
      </p:pic>
      <p:pic>
        <p:nvPicPr>
          <p:cNvPr id="6" name="Picture 5"/>
          <p:cNvPicPr>
            <a:picLocks noChangeAspect="1"/>
          </p:cNvPicPr>
          <p:nvPr/>
        </p:nvPicPr>
        <p:blipFill>
          <a:blip r:embed="rId7"/>
          <a:stretch>
            <a:fillRect/>
          </a:stretch>
        </p:blipFill>
        <p:spPr>
          <a:xfrm>
            <a:off x="8537944" y="0"/>
            <a:ext cx="2219703" cy="3943148"/>
          </a:xfrm>
          <a:prstGeom prst="ellipse">
            <a:avLst/>
          </a:prstGeom>
          <a:ln>
            <a:noFill/>
          </a:ln>
          <a:effectLst>
            <a:softEdge rad="112500"/>
          </a:effectLst>
        </p:spPr>
      </p:pic>
      <p:pic>
        <p:nvPicPr>
          <p:cNvPr id="7" name="Picture 6"/>
          <p:cNvPicPr>
            <a:picLocks noChangeAspect="1"/>
          </p:cNvPicPr>
          <p:nvPr/>
        </p:nvPicPr>
        <p:blipFill>
          <a:blip r:embed="rId8"/>
          <a:stretch>
            <a:fillRect/>
          </a:stretch>
        </p:blipFill>
        <p:spPr>
          <a:xfrm>
            <a:off x="1039615" y="4716252"/>
            <a:ext cx="4266032" cy="2190377"/>
          </a:xfrm>
          <a:prstGeom prst="rect">
            <a:avLst/>
          </a:prstGeom>
          <a:ln>
            <a:noFill/>
          </a:ln>
          <a:effectLst>
            <a:softEdge rad="112500"/>
          </a:effectLst>
        </p:spPr>
      </p:pic>
      <p:pic>
        <p:nvPicPr>
          <p:cNvPr id="8" name="Picture 7"/>
          <p:cNvPicPr>
            <a:picLocks noChangeAspect="1"/>
          </p:cNvPicPr>
          <p:nvPr/>
        </p:nvPicPr>
        <p:blipFill>
          <a:blip r:embed="rId9"/>
          <a:stretch>
            <a:fillRect/>
          </a:stretch>
        </p:blipFill>
        <p:spPr>
          <a:xfrm>
            <a:off x="6967234" y="4757372"/>
            <a:ext cx="4929979" cy="2149258"/>
          </a:xfrm>
          <a:prstGeom prst="rect">
            <a:avLst/>
          </a:prstGeom>
          <a:ln>
            <a:noFill/>
          </a:ln>
          <a:effectLst>
            <a:softEdge rad="112500"/>
          </a:effectLst>
        </p:spPr>
      </p:pic>
      <p:pic>
        <p:nvPicPr>
          <p:cNvPr id="9" name="Picture 8">
            <a:hlinkClick r:id="rId10"/>
          </p:cNvPr>
          <p:cNvPicPr>
            <a:picLocks noChangeAspect="1"/>
          </p:cNvPicPr>
          <p:nvPr/>
        </p:nvPicPr>
        <p:blipFill>
          <a:blip r:embed="rId11"/>
          <a:stretch>
            <a:fillRect/>
          </a:stretch>
        </p:blipFill>
        <p:spPr>
          <a:xfrm>
            <a:off x="211330" y="3242618"/>
            <a:ext cx="11865685" cy="1614565"/>
          </a:xfrm>
          <a:prstGeom prst="rect">
            <a:avLst/>
          </a:prstGeom>
          <a:ln>
            <a:noFill/>
          </a:ln>
          <a:effectLst>
            <a:softEdge rad="112500"/>
          </a:effectLst>
        </p:spPr>
      </p:pic>
    </p:spTree>
    <p:extLst>
      <p:ext uri="{BB962C8B-B14F-4D97-AF65-F5344CB8AC3E}">
        <p14:creationId xmlns:p14="http://schemas.microsoft.com/office/powerpoint/2010/main" val="3678342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5229" y="28903"/>
            <a:ext cx="10058400" cy="1600200"/>
          </a:xfrm>
        </p:spPr>
        <p:txBody>
          <a:bodyPr rtlCol="0"/>
          <a:lstStyle/>
          <a:p>
            <a:pPr algn="ctr">
              <a:defRPr/>
            </a:pPr>
            <a:r>
              <a:rPr lang="en-US" b="1" dirty="0">
                <a:latin typeface="Times New Roman" panose="02020603050405020304" pitchFamily="18" charset="0"/>
                <a:cs typeface="Times New Roman" panose="02020603050405020304" pitchFamily="18" charset="0"/>
              </a:rPr>
              <a:t>Working Near Moving Traffic</a:t>
            </a:r>
          </a:p>
        </p:txBody>
      </p:sp>
      <p:sp>
        <p:nvSpPr>
          <p:cNvPr id="24579" name="Rectangle 3"/>
          <p:cNvSpPr>
            <a:spLocks noGrp="1" noChangeArrowheads="1"/>
          </p:cNvSpPr>
          <p:nvPr>
            <p:ph idx="1"/>
          </p:nvPr>
        </p:nvSpPr>
        <p:spPr>
          <a:xfrm>
            <a:off x="1065229" y="1439917"/>
            <a:ext cx="10058400" cy="5418084"/>
          </a:xfrm>
        </p:spPr>
        <p:txBody>
          <a:bodyPr>
            <a:normAutofit/>
          </a:bodyPr>
          <a:lstStyle/>
          <a:p>
            <a:pPr>
              <a:lnSpc>
                <a:spcPct val="80000"/>
              </a:lnSpc>
            </a:pPr>
            <a:r>
              <a:rPr lang="en-US" altLang="en-US" dirty="0">
                <a:latin typeface="Times New Roman" panose="02020603050405020304" pitchFamily="18" charset="0"/>
                <a:cs typeface="Times New Roman" panose="02020603050405020304" pitchFamily="18" charset="0"/>
              </a:rPr>
              <a:t>If available, a vehicle, regardless of its size, shall</a:t>
            </a:r>
            <a:r>
              <a:rPr lang="en-US" altLang="en-US" b="1" i="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be used as physical protection from traffic</a:t>
            </a:r>
          </a:p>
          <a:p>
            <a:pPr eaLnBrk="1" hangingPunct="1">
              <a:lnSpc>
                <a:spcPct val="80000"/>
              </a:lnSpc>
              <a:buFont typeface="Wingdings" panose="05000000000000000000" pitchFamily="2" charset="2"/>
              <a:buNone/>
            </a:pPr>
            <a:endParaRPr lang="en-US" altLang="en-US" sz="24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dirty="0">
                <a:latin typeface="Times New Roman" panose="02020603050405020304" pitchFamily="18" charset="0"/>
                <a:cs typeface="Times New Roman" panose="02020603050405020304" pitchFamily="18" charset="0"/>
              </a:rPr>
              <a:t>Workers on foot shall face traffic whenever possible</a:t>
            </a:r>
          </a:p>
          <a:p>
            <a:pPr eaLnBrk="1" hangingPunct="1">
              <a:lnSpc>
                <a:spcPct val="80000"/>
              </a:lnSpc>
            </a:pPr>
            <a:endParaRPr lang="en-US" altLang="en-US" sz="2400" dirty="0">
              <a:latin typeface="Times New Roman" panose="02020603050405020304" pitchFamily="18" charset="0"/>
              <a:cs typeface="Times New Roman" panose="02020603050405020304" pitchFamily="18" charset="0"/>
            </a:endParaRPr>
          </a:p>
          <a:p>
            <a:pPr>
              <a:lnSpc>
                <a:spcPct val="80000"/>
              </a:lnSpc>
            </a:pPr>
            <a:r>
              <a:rPr lang="en-US" altLang="en-US" dirty="0">
                <a:latin typeface="Times New Roman" panose="02020603050405020304" pitchFamily="18" charset="0"/>
                <a:cs typeface="Times New Roman" panose="02020603050405020304" pitchFamily="18" charset="0"/>
              </a:rPr>
              <a:t>Use eyes and ears to look and listen for hazards and errant vehicles</a:t>
            </a:r>
          </a:p>
          <a:p>
            <a:pPr>
              <a:lnSpc>
                <a:spcPct val="80000"/>
              </a:lnSpc>
            </a:pPr>
            <a:endParaRPr lang="en-US" altLang="en-US" sz="2400"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Have identify Escape routes,  Avoid </a:t>
            </a:r>
            <a:r>
              <a:rPr lang="en-US" altLang="en-US" b="1" u="sng" dirty="0">
                <a:latin typeface="Times New Roman" panose="02020603050405020304" pitchFamily="18" charset="0"/>
                <a:cs typeface="Times New Roman" panose="02020603050405020304" pitchFamily="18" charset="0"/>
              </a:rPr>
              <a:t>“bunching up” </a:t>
            </a:r>
          </a:p>
          <a:p>
            <a:endParaRPr lang="en-US" altLang="en-US" sz="2400" b="1" u="sng"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If there are two or more persons doing the work </a:t>
            </a:r>
            <a:r>
              <a:rPr lang="en-US" altLang="en-US" u="sng" dirty="0">
                <a:latin typeface="Times New Roman" panose="02020603050405020304" pitchFamily="18" charset="0"/>
                <a:cs typeface="Times New Roman" panose="02020603050405020304" pitchFamily="18" charset="0"/>
              </a:rPr>
              <a:t>close</a:t>
            </a:r>
            <a:r>
              <a:rPr lang="en-US" altLang="en-US" dirty="0">
                <a:latin typeface="Times New Roman" panose="02020603050405020304" pitchFamily="18" charset="0"/>
                <a:cs typeface="Times New Roman" panose="02020603050405020304" pitchFamily="18" charset="0"/>
              </a:rPr>
              <a:t> together, a lookout may </a:t>
            </a:r>
            <a:r>
              <a:rPr lang="en-US" altLang="en-US" b="1" i="1" u="sng" dirty="0">
                <a:latin typeface="Times New Roman" panose="02020603050405020304" pitchFamily="18" charset="0"/>
                <a:cs typeface="Times New Roman" panose="02020603050405020304" pitchFamily="18" charset="0"/>
              </a:rPr>
              <a:t>(Will)</a:t>
            </a:r>
            <a:r>
              <a:rPr lang="en-US" altLang="en-US" dirty="0">
                <a:latin typeface="Times New Roman" panose="02020603050405020304" pitchFamily="18" charset="0"/>
                <a:cs typeface="Times New Roman" panose="02020603050405020304" pitchFamily="18" charset="0"/>
              </a:rPr>
              <a:t> be necessary</a:t>
            </a:r>
          </a:p>
        </p:txBody>
      </p:sp>
    </p:spTree>
    <p:extLst>
      <p:ext uri="{BB962C8B-B14F-4D97-AF65-F5344CB8AC3E}">
        <p14:creationId xmlns:p14="http://schemas.microsoft.com/office/powerpoint/2010/main" val="3099249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linds(horizontal)">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blinds(horizontal)">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blinds(horizontal)">
                                      <p:cBhvr>
                                        <p:cTn id="17" dur="500"/>
                                        <p:tgtEl>
                                          <p:spTgt spid="245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blinds(horizontal)">
                                      <p:cBhvr>
                                        <p:cTn id="22" dur="500"/>
                                        <p:tgtEl>
                                          <p:spTgt spid="2457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579">
                                            <p:txEl>
                                              <p:pRg st="8" end="8"/>
                                            </p:txEl>
                                          </p:spTgt>
                                        </p:tgtEl>
                                        <p:attrNameLst>
                                          <p:attrName>style.visibility</p:attrName>
                                        </p:attrNameLst>
                                      </p:cBhvr>
                                      <p:to>
                                        <p:strVal val="visible"/>
                                      </p:to>
                                    </p:set>
                                    <p:animEffect transition="in" filter="blinds(horizontal)">
                                      <p:cBhvr>
                                        <p:cTn id="27" dur="5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lstStyle/>
          <a:p>
            <a:r>
              <a:rPr lang="en-US" b="1" dirty="0">
                <a:latin typeface="Times New Roman" panose="02020603050405020304" pitchFamily="18" charset="0"/>
                <a:cs typeface="Times New Roman" panose="02020603050405020304" pitchFamily="18" charset="0"/>
              </a:rPr>
              <a:t>Back 2 Work History</a:t>
            </a:r>
          </a:p>
        </p:txBody>
      </p:sp>
      <p:sp>
        <p:nvSpPr>
          <p:cNvPr id="3" name="Content Placeholder 2"/>
          <p:cNvSpPr>
            <a:spLocks noGrp="1"/>
          </p:cNvSpPr>
          <p:nvPr>
            <p:ph idx="1"/>
          </p:nvPr>
        </p:nvSpPr>
        <p:spPr>
          <a:xfrm>
            <a:off x="602673" y="1825625"/>
            <a:ext cx="10983191" cy="4351338"/>
          </a:xfrm>
        </p:spPr>
        <p:txBody>
          <a:bodyPr>
            <a:normAutofit/>
          </a:bodyPr>
          <a:lstStyle/>
          <a:p>
            <a:pPr>
              <a:spcAft>
                <a:spcPts val="600"/>
              </a:spcAft>
            </a:pPr>
            <a:r>
              <a:rPr lang="en-US" dirty="0">
                <a:latin typeface="Times New Roman" panose="02020603050405020304" pitchFamily="18" charset="0"/>
                <a:cs typeface="Times New Roman" panose="02020603050405020304" pitchFamily="18" charset="0"/>
              </a:rPr>
              <a:t>Purpose of initial 8 Work Crews in Sacramento 2008</a:t>
            </a:r>
          </a:p>
          <a:p>
            <a:pPr lvl="1">
              <a:spcBef>
                <a:spcPts val="1000"/>
              </a:spcBef>
              <a:spcAft>
                <a:spcPts val="600"/>
              </a:spcAft>
            </a:pPr>
            <a:r>
              <a:rPr lang="en-US" dirty="0">
                <a:latin typeface="Times New Roman" panose="02020603050405020304" pitchFamily="18" charset="0"/>
                <a:cs typeface="Times New Roman" panose="02020603050405020304" pitchFamily="18" charset="0"/>
              </a:rPr>
              <a:t>Create Opportunities into the Workforce</a:t>
            </a:r>
          </a:p>
          <a:p>
            <a:pPr lvl="1">
              <a:spcBef>
                <a:spcPts val="1000"/>
              </a:spcBef>
              <a:spcAft>
                <a:spcPts val="600"/>
              </a:spcAft>
            </a:pPr>
            <a:r>
              <a:rPr lang="en-US" dirty="0">
                <a:latin typeface="Times New Roman" panose="02020603050405020304" pitchFamily="18" charset="0"/>
                <a:cs typeface="Times New Roman" panose="02020603050405020304" pitchFamily="18" charset="0"/>
              </a:rPr>
              <a:t>Lower Recidivism Rate</a:t>
            </a:r>
          </a:p>
          <a:p>
            <a:pPr lvl="1">
              <a:spcBef>
                <a:spcPts val="1000"/>
              </a:spcBef>
              <a:spcAft>
                <a:spcPts val="600"/>
              </a:spcAft>
            </a:pPr>
            <a:r>
              <a:rPr lang="en-US" dirty="0">
                <a:latin typeface="Times New Roman" panose="02020603050405020304" pitchFamily="18" charset="0"/>
                <a:cs typeface="Times New Roman" panose="02020603050405020304" pitchFamily="18" charset="0"/>
              </a:rPr>
              <a:t>Solve California’s Litter Problem</a:t>
            </a:r>
          </a:p>
          <a:p>
            <a:pPr>
              <a:spcAft>
                <a:spcPts val="600"/>
              </a:spcAft>
            </a:pPr>
            <a:r>
              <a:rPr lang="en-US" dirty="0">
                <a:latin typeface="Times New Roman" panose="02020603050405020304" pitchFamily="18" charset="0"/>
                <a:cs typeface="Times New Roman" panose="02020603050405020304" pitchFamily="18" charset="0"/>
              </a:rPr>
              <a:t>Butte County office of Education – Back 2 Work Department 2013</a:t>
            </a:r>
          </a:p>
          <a:p>
            <a:pPr lvl="1">
              <a:spcBef>
                <a:spcPts val="1000"/>
              </a:spcBef>
              <a:spcAft>
                <a:spcPts val="600"/>
              </a:spcAft>
            </a:pPr>
            <a:r>
              <a:rPr lang="en-US" dirty="0">
                <a:latin typeface="Times New Roman" panose="02020603050405020304" pitchFamily="18" charset="0"/>
                <a:cs typeface="Times New Roman" panose="02020603050405020304" pitchFamily="18" charset="0"/>
              </a:rPr>
              <a:t>Services underemployed/unemployed disadvantaged populations such as Justice involved, U.S. Military Veterans and those experiencing Homelessness </a:t>
            </a:r>
          </a:p>
          <a:p>
            <a:pPr>
              <a:spcAft>
                <a:spcPts val="600"/>
              </a:spcAft>
            </a:pPr>
            <a:r>
              <a:rPr lang="en-US" dirty="0" smtClean="0">
                <a:latin typeface="Times New Roman" panose="02020603050405020304" pitchFamily="18" charset="0"/>
                <a:cs typeface="Times New Roman" panose="02020603050405020304" pitchFamily="18" charset="0"/>
              </a:rPr>
              <a:t>119 Crews Operating under </a:t>
            </a:r>
            <a:r>
              <a:rPr lang="en-US" dirty="0">
                <a:latin typeface="Times New Roman" panose="02020603050405020304" pitchFamily="18" charset="0"/>
                <a:cs typeface="Times New Roman" panose="02020603050405020304" pitchFamily="18" charset="0"/>
              </a:rPr>
              <a:t>Back 2 Work in </a:t>
            </a:r>
            <a:r>
              <a:rPr lang="en-US" dirty="0" smtClean="0">
                <a:latin typeface="Times New Roman" panose="02020603050405020304" pitchFamily="18" charset="0"/>
                <a:cs typeface="Times New Roman" panose="02020603050405020304" pitchFamily="18" charset="0"/>
              </a:rPr>
              <a:t>41 Counties and growing…. </a:t>
            </a:r>
          </a:p>
          <a:p>
            <a:pPr>
              <a:spcAft>
                <a:spcPts val="600"/>
              </a:spcAft>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81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anose="02020603050405020304" pitchFamily="18" charset="0"/>
                <a:cs typeface="Times New Roman" panose="02020603050405020304" pitchFamily="18" charset="0"/>
              </a:rPr>
              <a:t>Protective Vehicles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r>
              <a:rPr lang="en-US" b="1" dirty="0" smtClean="0">
                <a:latin typeface="Times New Roman" panose="02020603050405020304" pitchFamily="18" charset="0"/>
                <a:cs typeface="Times New Roman" panose="02020603050405020304" pitchFamily="18" charset="0"/>
              </a:rPr>
              <a:t>Shadow</a:t>
            </a:r>
          </a:p>
          <a:p>
            <a:pPr lvl="1"/>
            <a:r>
              <a:rPr lang="en-US" dirty="0" smtClean="0">
                <a:latin typeface="Times New Roman" panose="02020603050405020304" pitchFamily="18" charset="0"/>
                <a:cs typeface="Times New Roman" panose="02020603050405020304" pitchFamily="18" charset="0"/>
              </a:rPr>
              <a:t>Provide physical protection &amp; have many safety requirements</a:t>
            </a:r>
          </a:p>
          <a:p>
            <a:r>
              <a:rPr lang="en-US" b="1" dirty="0" smtClean="0">
                <a:latin typeface="Times New Roman" panose="02020603050405020304" pitchFamily="18" charset="0"/>
                <a:cs typeface="Times New Roman" panose="02020603050405020304" pitchFamily="18" charset="0"/>
              </a:rPr>
              <a:t>Barrier</a:t>
            </a:r>
          </a:p>
          <a:p>
            <a:pPr lvl="1"/>
            <a:r>
              <a:rPr lang="en-US" dirty="0">
                <a:latin typeface="Times New Roman" panose="02020603050405020304" pitchFamily="18" charset="0"/>
                <a:cs typeface="Times New Roman" panose="02020603050405020304" pitchFamily="18" charset="0"/>
              </a:rPr>
              <a:t>A barrier vehicle is an unoccupied vehicle or piece of equipment used to protect Maintenance forces from errant motorists. </a:t>
            </a:r>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Any </a:t>
            </a:r>
            <a:r>
              <a:rPr lang="en-US" dirty="0">
                <a:latin typeface="Times New Roman" panose="02020603050405020304" pitchFamily="18" charset="0"/>
                <a:cs typeface="Times New Roman" panose="02020603050405020304" pitchFamily="18" charset="0"/>
              </a:rPr>
              <a:t>vehicle at a work site can be used as a barrier. However, Maintenance forces shall use the heaviest vehicle reasonably available. </a:t>
            </a:r>
            <a:endParaRPr lang="en-US"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Advanced Warning </a:t>
            </a:r>
          </a:p>
          <a:p>
            <a:pPr lvl="1"/>
            <a:r>
              <a:rPr lang="en-US" dirty="0">
                <a:latin typeface="Times New Roman" panose="02020603050405020304" pitchFamily="18" charset="0"/>
                <a:cs typeface="Times New Roman" panose="02020603050405020304" pitchFamily="18" charset="0"/>
              </a:rPr>
              <a:t>An advance warning vehicle is driven or placed upstream from a work </a:t>
            </a:r>
            <a:r>
              <a:rPr lang="en-US" dirty="0" smtClean="0">
                <a:latin typeface="Times New Roman" panose="02020603050405020304" pitchFamily="18" charset="0"/>
                <a:cs typeface="Times New Roman" panose="02020603050405020304" pitchFamily="18" charset="0"/>
              </a:rPr>
              <a:t>zone</a:t>
            </a:r>
          </a:p>
          <a:p>
            <a:pPr lvl="1"/>
            <a:r>
              <a:rPr lang="en-US" dirty="0">
                <a:latin typeface="Times New Roman" panose="02020603050405020304" pitchFamily="18" charset="0"/>
                <a:cs typeface="Times New Roman" panose="02020603050405020304" pitchFamily="18" charset="0"/>
              </a:rPr>
              <a:t>If the vehicle encroaches into the traveled way, it shall be equipped as a shadow </a:t>
            </a:r>
            <a:r>
              <a:rPr lang="en-US" dirty="0" smtClean="0">
                <a:latin typeface="Times New Roman" panose="02020603050405020304" pitchFamily="18" charset="0"/>
                <a:cs typeface="Times New Roman" panose="02020603050405020304" pitchFamily="18" charset="0"/>
              </a:rPr>
              <a:t>vehicle.</a:t>
            </a:r>
          </a:p>
          <a:p>
            <a:pPr lvl="1"/>
            <a:r>
              <a:rPr lang="en-US" dirty="0" smtClean="0">
                <a:latin typeface="Times New Roman" panose="02020603050405020304" pitchFamily="18" charset="0"/>
                <a:cs typeface="Times New Roman" panose="02020603050405020304" pitchFamily="18" charset="0"/>
              </a:rPr>
              <a:t>Our Vans are Advanced Warning Vehicles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03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65229" y="457201"/>
            <a:ext cx="10067827" cy="1139825"/>
          </a:xfrm>
        </p:spPr>
        <p:txBody>
          <a:bodyPr rtlCol="0"/>
          <a:lstStyle/>
          <a:p>
            <a:pPr algn="ctr">
              <a:defRPr/>
            </a:pPr>
            <a:r>
              <a:rPr lang="en-US" b="1" dirty="0">
                <a:latin typeface="Times New Roman" panose="02020603050405020304" pitchFamily="18" charset="0"/>
                <a:cs typeface="Times New Roman" panose="02020603050405020304" pitchFamily="18" charset="0"/>
              </a:rPr>
              <a:t>Protection from Moving Traffic</a:t>
            </a:r>
          </a:p>
        </p:txBody>
      </p:sp>
      <p:sp>
        <p:nvSpPr>
          <p:cNvPr id="14339" name="Rectangle 3"/>
          <p:cNvSpPr>
            <a:spLocks noGrp="1" noChangeArrowheads="1"/>
          </p:cNvSpPr>
          <p:nvPr>
            <p:ph idx="1"/>
          </p:nvPr>
        </p:nvSpPr>
        <p:spPr>
          <a:xfrm>
            <a:off x="1065229" y="1828801"/>
            <a:ext cx="10067827" cy="4530725"/>
          </a:xfrm>
        </p:spPr>
        <p:txBody>
          <a:bodyPr/>
          <a:lstStyle/>
          <a:p>
            <a:pPr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Your vehicle can protect the crew while working on the shoulder; any available vehicle can be used</a:t>
            </a:r>
          </a:p>
          <a:p>
            <a:pPr lvl="1"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Place the vehicle between traffic and workers on foot</a:t>
            </a:r>
          </a:p>
          <a:p>
            <a:pPr lvl="1"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Set the parking brake when parked</a:t>
            </a:r>
          </a:p>
          <a:p>
            <a:pPr lvl="1"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Do not work directly behind Trailer</a:t>
            </a:r>
          </a:p>
          <a:p>
            <a:pPr lvl="1" eaLnBrk="1" hangingPunct="1">
              <a:spcBef>
                <a:spcPts val="600"/>
              </a:spcBef>
              <a:spcAft>
                <a:spcPts val="600"/>
              </a:spcAft>
              <a:buFontTx/>
              <a:buNone/>
            </a:pPr>
            <a:endParaRPr lang="en-US" altLang="en-US" dirty="0">
              <a:latin typeface="Times New Roman" panose="02020603050405020304" pitchFamily="18" charset="0"/>
              <a:cs typeface="Times New Roman" panose="02020603050405020304" pitchFamily="18" charset="0"/>
            </a:endParaRPr>
          </a:p>
          <a:p>
            <a:pPr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Use/be aware of any natural or man-made barriers that are available as protection from </a:t>
            </a:r>
            <a:r>
              <a:rPr lang="en-US" altLang="en-US" dirty="0" smtClean="0">
                <a:latin typeface="Times New Roman" panose="02020603050405020304" pitchFamily="18" charset="0"/>
                <a:cs typeface="Times New Roman" panose="02020603050405020304" pitchFamily="18" charset="0"/>
              </a:rPr>
              <a:t>traffic.. Trees/Guardrails…..</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7836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7" dur="500"/>
                                        <p:tgtEl>
                                          <p:spTgt spid="143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0" dur="500"/>
                                        <p:tgtEl>
                                          <p:spTgt spid="143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linds(horizontal)">
                                      <p:cBhvr>
                                        <p:cTn id="13" dur="500"/>
                                        <p:tgtEl>
                                          <p:spTgt spid="143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blinds(horizontal)">
                                      <p:cBhvr>
                                        <p:cTn id="16" dur="500"/>
                                        <p:tgtEl>
                                          <p:spTgt spid="1433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339">
                                            <p:txEl>
                                              <p:pRg st="5" end="5"/>
                                            </p:txEl>
                                          </p:spTgt>
                                        </p:tgtEl>
                                        <p:attrNameLst>
                                          <p:attrName>style.visibility</p:attrName>
                                        </p:attrNameLst>
                                      </p:cBhvr>
                                      <p:to>
                                        <p:strVal val="visible"/>
                                      </p:to>
                                    </p:set>
                                    <p:animEffect transition="in" filter="blinds(horizontal)">
                                      <p:cBhvr>
                                        <p:cTn id="21"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72055" y="304800"/>
            <a:ext cx="10047890" cy="1143000"/>
          </a:xfrm>
        </p:spPr>
        <p:txBody>
          <a:bodyPr rtlCol="0"/>
          <a:lstStyle/>
          <a:p>
            <a:pPr algn="ctr">
              <a:defRPr/>
            </a:pPr>
            <a:r>
              <a:rPr lang="en-US" altLang="en-US" b="1" dirty="0">
                <a:latin typeface="Times New Roman" panose="02020603050405020304" pitchFamily="18" charset="0"/>
                <a:cs typeface="Times New Roman" panose="02020603050405020304" pitchFamily="18" charset="0"/>
              </a:rPr>
              <a:t>Lookouts</a:t>
            </a:r>
          </a:p>
        </p:txBody>
      </p:sp>
      <p:sp>
        <p:nvSpPr>
          <p:cNvPr id="32771" name="Rectangle 3"/>
          <p:cNvSpPr>
            <a:spLocks noGrp="1" noChangeArrowheads="1"/>
          </p:cNvSpPr>
          <p:nvPr>
            <p:ph idx="1"/>
          </p:nvPr>
        </p:nvSpPr>
        <p:spPr>
          <a:xfrm>
            <a:off x="1072055" y="1629103"/>
            <a:ext cx="10047890" cy="4897821"/>
          </a:xfrm>
        </p:spPr>
        <p:txBody>
          <a:bodyPr>
            <a:normAutofit lnSpcReduction="10000"/>
          </a:bodyPr>
          <a:lstStyle/>
          <a:p>
            <a:pPr eaLnBrk="1" hangingPunct="1">
              <a:lnSpc>
                <a:spcPct val="90000"/>
              </a:lnSpc>
              <a:defRPr/>
            </a:pPr>
            <a:r>
              <a:rPr lang="en-US" altLang="en-US" dirty="0">
                <a:latin typeface="Times New Roman" panose="02020603050405020304" pitchFamily="18" charset="0"/>
                <a:cs typeface="Times New Roman" panose="02020603050405020304" pitchFamily="18" charset="0"/>
              </a:rPr>
              <a:t>A lookout shall be assigned if </a:t>
            </a:r>
            <a:r>
              <a:rPr lang="en-US" altLang="en-US" u="sng" dirty="0">
                <a:latin typeface="Times New Roman" panose="02020603050405020304" pitchFamily="18" charset="0"/>
                <a:cs typeface="Times New Roman" panose="02020603050405020304" pitchFamily="18" charset="0"/>
              </a:rPr>
              <a:t>all</a:t>
            </a:r>
            <a:r>
              <a:rPr lang="en-US" altLang="en-US" dirty="0">
                <a:latin typeface="Times New Roman" panose="02020603050405020304" pitchFamily="18" charset="0"/>
                <a:cs typeface="Times New Roman" panose="02020603050405020304" pitchFamily="18" charset="0"/>
              </a:rPr>
              <a:t> of these conditions exist:</a:t>
            </a:r>
          </a:p>
          <a:p>
            <a:pPr lvl="1" eaLnBrk="1" hangingPunct="1">
              <a:lnSpc>
                <a:spcPct val="90000"/>
              </a:lnSpc>
              <a:defRPr/>
            </a:pPr>
            <a:r>
              <a:rPr lang="en-US" altLang="en-US" dirty="0">
                <a:latin typeface="Times New Roman" panose="02020603050405020304" pitchFamily="18" charset="0"/>
                <a:cs typeface="Times New Roman" panose="02020603050405020304" pitchFamily="18" charset="0"/>
              </a:rPr>
              <a:t>Posted speed limit of 55 mph or more</a:t>
            </a:r>
          </a:p>
          <a:p>
            <a:pPr lvl="1" eaLnBrk="1" hangingPunct="1">
              <a:lnSpc>
                <a:spcPct val="90000"/>
              </a:lnSpc>
              <a:defRPr/>
            </a:pPr>
            <a:r>
              <a:rPr lang="en-US" altLang="en-US" dirty="0">
                <a:latin typeface="Times New Roman" panose="02020603050405020304" pitchFamily="18" charset="0"/>
                <a:cs typeface="Times New Roman" panose="02020603050405020304" pitchFamily="18" charset="0"/>
              </a:rPr>
              <a:t>Workers are without physical protection</a:t>
            </a:r>
          </a:p>
          <a:p>
            <a:pPr lvl="1" eaLnBrk="1" hangingPunct="1">
              <a:lnSpc>
                <a:spcPct val="90000"/>
              </a:lnSpc>
              <a:defRPr/>
            </a:pPr>
            <a:r>
              <a:rPr lang="en-US" altLang="en-US" dirty="0">
                <a:latin typeface="Times New Roman" panose="02020603050405020304" pitchFamily="18" charset="0"/>
                <a:cs typeface="Times New Roman" panose="02020603050405020304" pitchFamily="18" charset="0"/>
              </a:rPr>
              <a:t>2 or more people working close to each other</a:t>
            </a:r>
          </a:p>
          <a:p>
            <a:pPr lvl="1" eaLnBrk="1" hangingPunct="1">
              <a:lnSpc>
                <a:spcPct val="90000"/>
              </a:lnSpc>
              <a:defRPr/>
            </a:pPr>
            <a:r>
              <a:rPr lang="en-US" altLang="en-US" dirty="0">
                <a:latin typeface="Times New Roman" panose="02020603050405020304" pitchFamily="18" charset="0"/>
                <a:cs typeface="Times New Roman" panose="02020603050405020304" pitchFamily="18" charset="0"/>
              </a:rPr>
              <a:t>Working within 30 feet of moving traffic</a:t>
            </a:r>
          </a:p>
          <a:p>
            <a:pPr lvl="1" eaLnBrk="1" hangingPunct="1">
              <a:lnSpc>
                <a:spcPct val="90000"/>
              </a:lnSpc>
              <a:defRPr/>
            </a:pPr>
            <a:r>
              <a:rPr lang="en-US" altLang="en-US" dirty="0">
                <a:latin typeface="Times New Roman" panose="02020603050405020304" pitchFamily="18" charset="0"/>
                <a:cs typeface="Times New Roman" panose="02020603050405020304" pitchFamily="18" charset="0"/>
              </a:rPr>
              <a:t>A person is on foot</a:t>
            </a:r>
          </a:p>
          <a:p>
            <a:pPr eaLnBrk="1" hangingPunct="1">
              <a:lnSpc>
                <a:spcPct val="90000"/>
              </a:lnSpc>
              <a:defRPr/>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defRPr/>
            </a:pPr>
            <a:r>
              <a:rPr lang="en-US" altLang="en-US" dirty="0">
                <a:latin typeface="Times New Roman" panose="02020603050405020304" pitchFamily="18" charset="0"/>
                <a:cs typeface="Times New Roman" panose="02020603050405020304" pitchFamily="18" charset="0"/>
              </a:rPr>
              <a:t>A lookout shall not be assigned any other duties</a:t>
            </a:r>
          </a:p>
          <a:p>
            <a:pPr lvl="1" eaLnBrk="1" hangingPunct="1">
              <a:lnSpc>
                <a:spcPct val="90000"/>
              </a:lnSpc>
              <a:defRPr/>
            </a:pPr>
            <a:r>
              <a:rPr lang="en-US" altLang="en-US" dirty="0">
                <a:latin typeface="Times New Roman" panose="02020603050405020304" pitchFamily="18" charset="0"/>
                <a:cs typeface="Times New Roman" panose="02020603050405020304" pitchFamily="18" charset="0"/>
              </a:rPr>
              <a:t>Lookouts should continually watch traffic to warn workers about errant vehicles</a:t>
            </a:r>
          </a:p>
          <a:p>
            <a:pPr lvl="1" eaLnBrk="1" hangingPunct="1">
              <a:lnSpc>
                <a:spcPct val="90000"/>
              </a:lnSpc>
              <a:defRPr/>
            </a:pPr>
            <a:endParaRPr lang="en-US" altLang="en-US" dirty="0">
              <a:latin typeface="Times New Roman" panose="02020603050405020304" pitchFamily="18" charset="0"/>
              <a:cs typeface="Times New Roman" panose="02020603050405020304" pitchFamily="18" charset="0"/>
            </a:endParaRPr>
          </a:p>
          <a:p>
            <a:pPr>
              <a:defRPr/>
            </a:pPr>
            <a:r>
              <a:rPr lang="en-US" altLang="en-US" dirty="0">
                <a:latin typeface="Times New Roman" panose="02020603050405020304" pitchFamily="18" charset="0"/>
                <a:cs typeface="Times New Roman" panose="02020603050405020304" pitchFamily="18" charset="0"/>
              </a:rPr>
              <a:t>Rotated out regularly to prevent “complacency”</a:t>
            </a:r>
          </a:p>
          <a:p>
            <a:pPr marL="0" indent="0">
              <a:buNone/>
              <a:defRPr/>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641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5" descr="C:\Users\s103848\Desktop\litter\litter pics\parolee program\100_02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357" y="2149059"/>
            <a:ext cx="5400541" cy="4027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6738" y="2149059"/>
            <a:ext cx="5029196" cy="4027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7357" y="616689"/>
            <a:ext cx="5400541"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What's Wrong?</a:t>
            </a:r>
          </a:p>
        </p:txBody>
      </p:sp>
      <p:sp>
        <p:nvSpPr>
          <p:cNvPr id="7" name="TextBox 6"/>
          <p:cNvSpPr txBox="1"/>
          <p:nvPr/>
        </p:nvSpPr>
        <p:spPr>
          <a:xfrm>
            <a:off x="6549657" y="616689"/>
            <a:ext cx="522925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Correct Way</a:t>
            </a:r>
          </a:p>
        </p:txBody>
      </p:sp>
    </p:spTree>
    <p:extLst>
      <p:ext uri="{BB962C8B-B14F-4D97-AF65-F5344CB8AC3E}">
        <p14:creationId xmlns:p14="http://schemas.microsoft.com/office/powerpoint/2010/main" val="13312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3585" y="199696"/>
            <a:ext cx="10026869" cy="1143000"/>
          </a:xfrm>
        </p:spPr>
        <p:txBody>
          <a:bodyPr>
            <a:normAutofit/>
          </a:bodyPr>
          <a:lstStyle/>
          <a:p>
            <a:pPr algn="ctr">
              <a:defRPr/>
            </a:pPr>
            <a:r>
              <a:rPr lang="en-US" b="1" dirty="0" smtClean="0">
                <a:latin typeface="Times New Roman" panose="02020603050405020304" pitchFamily="18" charset="0"/>
                <a:cs typeface="Times New Roman" panose="02020603050405020304" pitchFamily="18" charset="0"/>
              </a:rPr>
              <a:t>On/Off </a:t>
            </a:r>
            <a:r>
              <a:rPr lang="en-US" b="1" dirty="0">
                <a:latin typeface="Times New Roman" panose="02020603050405020304" pitchFamily="18" charset="0"/>
                <a:cs typeface="Times New Roman" panose="02020603050405020304" pitchFamily="18" charset="0"/>
              </a:rPr>
              <a:t>ramps-Quad areas-Gore points</a:t>
            </a:r>
          </a:p>
        </p:txBody>
      </p:sp>
      <p:sp>
        <p:nvSpPr>
          <p:cNvPr id="84995" name="Content Placeholder 2"/>
          <p:cNvSpPr>
            <a:spLocks noGrp="1"/>
          </p:cNvSpPr>
          <p:nvPr>
            <p:ph idx="1"/>
          </p:nvPr>
        </p:nvSpPr>
        <p:spPr>
          <a:xfrm>
            <a:off x="602673" y="1447800"/>
            <a:ext cx="10993582" cy="5123121"/>
          </a:xfrm>
        </p:spPr>
        <p:txBody>
          <a:bodyPr>
            <a:normAutofit fontScale="92500" lnSpcReduction="10000"/>
          </a:bodyPr>
          <a:lstStyle/>
          <a:p>
            <a:pPr>
              <a:spcBef>
                <a:spcPts val="600"/>
              </a:spcBef>
              <a:spcAft>
                <a:spcPts val="600"/>
              </a:spcAft>
            </a:pPr>
            <a:r>
              <a:rPr lang="en-US" altLang="en-US" b="1" u="sng" dirty="0">
                <a:latin typeface="Times New Roman" panose="02020603050405020304" pitchFamily="18" charset="0"/>
                <a:cs typeface="Times New Roman" panose="02020603050405020304" pitchFamily="18" charset="0"/>
              </a:rPr>
              <a:t>Do not cross </a:t>
            </a:r>
            <a:r>
              <a:rPr lang="en-US" altLang="en-US" dirty="0">
                <a:latin typeface="Times New Roman" panose="02020603050405020304" pitchFamily="18" charset="0"/>
                <a:cs typeface="Times New Roman" panose="02020603050405020304" pitchFamily="18" charset="0"/>
              </a:rPr>
              <a:t>on/off ramps to retrieve litter/debris</a:t>
            </a:r>
          </a:p>
          <a:p>
            <a:pPr lvl="1">
              <a:spcBef>
                <a:spcPts val="600"/>
              </a:spcBef>
              <a:spcAft>
                <a:spcPts val="600"/>
              </a:spcAft>
            </a:pPr>
            <a:r>
              <a:rPr lang="en-US" altLang="en-US" dirty="0">
                <a:latin typeface="Times New Roman" panose="02020603050405020304" pitchFamily="18" charset="0"/>
                <a:cs typeface="Times New Roman" panose="02020603050405020304" pitchFamily="18" charset="0"/>
              </a:rPr>
              <a:t>To include side street exits (considered on/off ramp)</a:t>
            </a:r>
          </a:p>
          <a:p>
            <a:pPr>
              <a:spcBef>
                <a:spcPts val="600"/>
              </a:spcBef>
              <a:spcAft>
                <a:spcPts val="600"/>
              </a:spcAft>
            </a:pPr>
            <a:r>
              <a:rPr lang="en-US" altLang="en-US" b="1" u="sng" dirty="0">
                <a:latin typeface="Times New Roman" panose="02020603050405020304" pitchFamily="18" charset="0"/>
                <a:cs typeface="Times New Roman" panose="02020603050405020304" pitchFamily="18" charset="0"/>
              </a:rPr>
              <a:t>Do Not </a:t>
            </a:r>
            <a:r>
              <a:rPr lang="en-US" altLang="en-US" dirty="0">
                <a:latin typeface="Times New Roman" panose="02020603050405020304" pitchFamily="18" charset="0"/>
                <a:cs typeface="Times New Roman" panose="02020603050405020304" pitchFamily="18" charset="0"/>
              </a:rPr>
              <a:t>Work in Gore </a:t>
            </a:r>
            <a:r>
              <a:rPr lang="en-US" altLang="en-US" dirty="0" smtClean="0">
                <a:latin typeface="Times New Roman" panose="02020603050405020304" pitchFamily="18" charset="0"/>
                <a:cs typeface="Times New Roman" panose="02020603050405020304" pitchFamily="18" charset="0"/>
              </a:rPr>
              <a:t>Points</a:t>
            </a:r>
          </a:p>
          <a:p>
            <a:pPr>
              <a:spcBef>
                <a:spcPts val="600"/>
              </a:spcBef>
              <a:spcAft>
                <a:spcPts val="600"/>
              </a:spcAft>
            </a:pPr>
            <a:r>
              <a:rPr lang="en-US" altLang="en-US" b="1" u="sng" dirty="0" smtClean="0">
                <a:latin typeface="Times New Roman" panose="02020603050405020304" pitchFamily="18" charset="0"/>
                <a:cs typeface="Times New Roman" panose="02020603050405020304" pitchFamily="18" charset="0"/>
              </a:rPr>
              <a:t>Must have</a:t>
            </a:r>
            <a:r>
              <a:rPr lang="en-US" altLang="en-US" b="1" dirty="0" smtClean="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a protective or barrier vehicle to work on Off/On ramp shoulders </a:t>
            </a:r>
          </a:p>
          <a:p>
            <a:pPr lvl="1">
              <a:spcBef>
                <a:spcPts val="600"/>
              </a:spcBef>
              <a:spcAft>
                <a:spcPts val="600"/>
              </a:spcAft>
            </a:pPr>
            <a:r>
              <a:rPr lang="en-US" altLang="en-US" dirty="0" smtClean="0">
                <a:latin typeface="Times New Roman" panose="02020603050405020304" pitchFamily="18" charset="0"/>
                <a:cs typeface="Times New Roman" panose="02020603050405020304" pitchFamily="18" charset="0"/>
              </a:rPr>
              <a:t>Advanced warning vehicle do not suffice. </a:t>
            </a:r>
          </a:p>
          <a:p>
            <a:pPr lvl="1">
              <a:spcBef>
                <a:spcPts val="600"/>
              </a:spcBef>
              <a:spcAft>
                <a:spcPts val="600"/>
              </a:spcAft>
            </a:pPr>
            <a:r>
              <a:rPr lang="en-US" altLang="en-US" b="1" u="sng" dirty="0" smtClean="0">
                <a:latin typeface="Times New Roman" panose="02020603050405020304" pitchFamily="18" charset="0"/>
                <a:cs typeface="Times New Roman" panose="02020603050405020304" pitchFamily="18" charset="0"/>
              </a:rPr>
              <a:t>PER Caltrans META SPP Training</a:t>
            </a:r>
          </a:p>
          <a:p>
            <a:pPr>
              <a:spcBef>
                <a:spcPts val="600"/>
              </a:spcBef>
              <a:spcAft>
                <a:spcPts val="600"/>
              </a:spcAft>
            </a:pPr>
            <a:r>
              <a:rPr lang="en-US" altLang="en-US" dirty="0" smtClean="0">
                <a:latin typeface="Times New Roman" panose="02020603050405020304" pitchFamily="18" charset="0"/>
                <a:cs typeface="Times New Roman" panose="02020603050405020304" pitchFamily="18" charset="0"/>
              </a:rPr>
              <a:t>Hazards </a:t>
            </a:r>
            <a:r>
              <a:rPr lang="en-US" altLang="en-US" dirty="0">
                <a:latin typeface="Times New Roman" panose="02020603050405020304" pitchFamily="18" charset="0"/>
                <a:cs typeface="Times New Roman" panose="02020603050405020304" pitchFamily="18" charset="0"/>
              </a:rPr>
              <a:t>at two Primary points:</a:t>
            </a:r>
          </a:p>
          <a:p>
            <a:pPr lvl="1">
              <a:spcBef>
                <a:spcPts val="600"/>
              </a:spcBef>
              <a:spcAft>
                <a:spcPts val="600"/>
              </a:spcAft>
            </a:pPr>
            <a:r>
              <a:rPr lang="en-US" altLang="en-US" dirty="0">
                <a:latin typeface="Times New Roman" panose="02020603050405020304" pitchFamily="18" charset="0"/>
                <a:cs typeface="Times New Roman" panose="02020603050405020304" pitchFamily="18" charset="0"/>
              </a:rPr>
              <a:t>Off Ramp Gore and Right Side of the on Ramp Gore Point</a:t>
            </a:r>
          </a:p>
          <a:p>
            <a:pPr>
              <a:spcBef>
                <a:spcPts val="600"/>
              </a:spcBef>
              <a:spcAft>
                <a:spcPts val="600"/>
              </a:spcAft>
            </a:pPr>
            <a:r>
              <a:rPr lang="en-US" altLang="en-US" dirty="0">
                <a:latin typeface="Times New Roman" panose="02020603050405020304" pitchFamily="18" charset="0"/>
                <a:cs typeface="Times New Roman" panose="02020603050405020304" pitchFamily="18" charset="0"/>
              </a:rPr>
              <a:t>Working Near or within gore points beware:</a:t>
            </a:r>
          </a:p>
          <a:p>
            <a:pPr lvl="1">
              <a:spcBef>
                <a:spcPts val="600"/>
              </a:spcBef>
              <a:spcAft>
                <a:spcPts val="600"/>
              </a:spcAft>
            </a:pPr>
            <a:r>
              <a:rPr lang="en-US" altLang="en-US" dirty="0">
                <a:latin typeface="Times New Roman" panose="02020603050405020304" pitchFamily="18" charset="0"/>
                <a:cs typeface="Times New Roman" panose="02020603050405020304" pitchFamily="18" charset="0"/>
              </a:rPr>
              <a:t>Motorists are usually looking over their shoulder or in the rear view mirror</a:t>
            </a:r>
          </a:p>
          <a:p>
            <a:pPr lvl="1">
              <a:spcBef>
                <a:spcPts val="600"/>
              </a:spcBef>
              <a:spcAft>
                <a:spcPts val="600"/>
              </a:spcAft>
            </a:pPr>
            <a:r>
              <a:rPr lang="en-US" altLang="en-US" dirty="0">
                <a:latin typeface="Times New Roman" panose="02020603050405020304" pitchFamily="18" charset="0"/>
                <a:cs typeface="Times New Roman" panose="02020603050405020304" pitchFamily="18" charset="0"/>
              </a:rPr>
              <a:t>Stationary operations in gore areas, ramp closures and barrier vehicles should be placed to ensure safety in addition to required lane or shoulder closures on the through lane</a:t>
            </a:r>
          </a:p>
        </p:txBody>
      </p:sp>
    </p:spTree>
    <p:extLst>
      <p:ext uri="{BB962C8B-B14F-4D97-AF65-F5344CB8AC3E}">
        <p14:creationId xmlns:p14="http://schemas.microsoft.com/office/powerpoint/2010/main" val="2511156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99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99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499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99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499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99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9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89090" name="AutoShape 4"/>
          <p:cNvSpPr>
            <a:spLocks noChangeArrowheads="1"/>
          </p:cNvSpPr>
          <p:nvPr/>
        </p:nvSpPr>
        <p:spPr bwMode="auto">
          <a:xfrm>
            <a:off x="5105400" y="1192213"/>
            <a:ext cx="2971800" cy="4267200"/>
          </a:xfrm>
          <a:prstGeom prst="rtTriangle">
            <a:avLst/>
          </a:prstGeom>
          <a:solidFill>
            <a:srgbClr val="FF0000"/>
          </a:solidFill>
          <a:ln w="762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89091" name="Line 6"/>
          <p:cNvSpPr>
            <a:spLocks noChangeShapeType="1"/>
          </p:cNvSpPr>
          <p:nvPr/>
        </p:nvSpPr>
        <p:spPr bwMode="auto">
          <a:xfrm flipV="1">
            <a:off x="4572000" y="838200"/>
            <a:ext cx="0" cy="51054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092" name="Line 7"/>
          <p:cNvSpPr>
            <a:spLocks noChangeShapeType="1"/>
          </p:cNvSpPr>
          <p:nvPr/>
        </p:nvSpPr>
        <p:spPr bwMode="auto">
          <a:xfrm flipV="1">
            <a:off x="3844159" y="882650"/>
            <a:ext cx="0" cy="510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093" name="Line 9"/>
          <p:cNvSpPr>
            <a:spLocks noChangeShapeType="1"/>
          </p:cNvSpPr>
          <p:nvPr/>
        </p:nvSpPr>
        <p:spPr bwMode="auto">
          <a:xfrm flipH="1" flipV="1">
            <a:off x="5600700" y="838200"/>
            <a:ext cx="3429000" cy="48768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094" name="Line 10"/>
          <p:cNvSpPr>
            <a:spLocks noChangeShapeType="1"/>
          </p:cNvSpPr>
          <p:nvPr/>
        </p:nvSpPr>
        <p:spPr bwMode="auto">
          <a:xfrm flipH="1" flipV="1">
            <a:off x="6210300" y="498475"/>
            <a:ext cx="3505200" cy="4800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095" name="Line 11"/>
          <p:cNvSpPr>
            <a:spLocks noChangeShapeType="1"/>
          </p:cNvSpPr>
          <p:nvPr/>
        </p:nvSpPr>
        <p:spPr bwMode="auto">
          <a:xfrm flipH="1" flipV="1">
            <a:off x="6575425" y="279400"/>
            <a:ext cx="3429000" cy="4724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096" name="Line 12"/>
          <p:cNvSpPr>
            <a:spLocks noChangeShapeType="1"/>
          </p:cNvSpPr>
          <p:nvPr/>
        </p:nvSpPr>
        <p:spPr bwMode="auto">
          <a:xfrm>
            <a:off x="5089525" y="4191000"/>
            <a:ext cx="2057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097" name="Text Box 13"/>
          <p:cNvSpPr txBox="1">
            <a:spLocks noChangeArrowheads="1"/>
          </p:cNvSpPr>
          <p:nvPr/>
        </p:nvSpPr>
        <p:spPr bwMode="auto">
          <a:xfrm>
            <a:off x="3581400" y="59436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dirty="0">
                <a:latin typeface="Impact" panose="020B0806030902050204" pitchFamily="34" charset="0"/>
              </a:rPr>
              <a:t>Entrance Ramp Gore Area</a:t>
            </a:r>
          </a:p>
        </p:txBody>
      </p:sp>
      <p:sp>
        <p:nvSpPr>
          <p:cNvPr id="89098" name="Text Box 14"/>
          <p:cNvSpPr txBox="1">
            <a:spLocks noChangeArrowheads="1"/>
          </p:cNvSpPr>
          <p:nvPr/>
        </p:nvSpPr>
        <p:spPr bwMode="auto">
          <a:xfrm>
            <a:off x="5334000" y="3325813"/>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dirty="0">
                <a:latin typeface="Impact" panose="020B0806030902050204" pitchFamily="34" charset="0"/>
              </a:rPr>
              <a:t>Paved area</a:t>
            </a:r>
          </a:p>
        </p:txBody>
      </p:sp>
      <p:sp>
        <p:nvSpPr>
          <p:cNvPr id="89099" name="Text Box 15"/>
          <p:cNvSpPr txBox="1">
            <a:spLocks noChangeArrowheads="1"/>
          </p:cNvSpPr>
          <p:nvPr/>
        </p:nvSpPr>
        <p:spPr bwMode="auto">
          <a:xfrm>
            <a:off x="5334000" y="4267200"/>
            <a:ext cx="2286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dirty="0">
                <a:latin typeface="Impact" panose="020B0806030902050204" pitchFamily="34" charset="0"/>
              </a:rPr>
              <a:t>Landscaped/ hardscaped/ mulched/ dirt area</a:t>
            </a:r>
          </a:p>
        </p:txBody>
      </p:sp>
      <p:sp>
        <p:nvSpPr>
          <p:cNvPr id="89100" name="Rectangle 16"/>
          <p:cNvSpPr>
            <a:spLocks noChangeArrowheads="1"/>
          </p:cNvSpPr>
          <p:nvPr/>
        </p:nvSpPr>
        <p:spPr bwMode="auto">
          <a:xfrm rot="19429193">
            <a:off x="7962900" y="-49213"/>
            <a:ext cx="304800" cy="5562601"/>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89101" name="Text Box 19"/>
          <p:cNvSpPr txBox="1">
            <a:spLocks noChangeArrowheads="1"/>
          </p:cNvSpPr>
          <p:nvPr/>
        </p:nvSpPr>
        <p:spPr bwMode="auto">
          <a:xfrm>
            <a:off x="1704975" y="88265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Traveled way (mainline)</a:t>
            </a:r>
          </a:p>
        </p:txBody>
      </p:sp>
      <p:sp>
        <p:nvSpPr>
          <p:cNvPr id="89102" name="Line 20"/>
          <p:cNvSpPr>
            <a:spLocks noChangeShapeType="1"/>
          </p:cNvSpPr>
          <p:nvPr/>
        </p:nvSpPr>
        <p:spPr bwMode="auto">
          <a:xfrm>
            <a:off x="2895600" y="12192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9103" name="Text Box 21"/>
          <p:cNvSpPr txBox="1">
            <a:spLocks noChangeArrowheads="1"/>
          </p:cNvSpPr>
          <p:nvPr/>
        </p:nvSpPr>
        <p:spPr bwMode="auto">
          <a:xfrm>
            <a:off x="1687513" y="2497138"/>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Gore point</a:t>
            </a:r>
          </a:p>
        </p:txBody>
      </p:sp>
      <p:sp>
        <p:nvSpPr>
          <p:cNvPr id="89104" name="Line 22"/>
          <p:cNvSpPr>
            <a:spLocks noChangeShapeType="1"/>
          </p:cNvSpPr>
          <p:nvPr/>
        </p:nvSpPr>
        <p:spPr bwMode="auto">
          <a:xfrm>
            <a:off x="2811463" y="2681288"/>
            <a:ext cx="2667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9105" name="Rectangle 25"/>
          <p:cNvSpPr>
            <a:spLocks noChangeArrowheads="1"/>
          </p:cNvSpPr>
          <p:nvPr/>
        </p:nvSpPr>
        <p:spPr bwMode="auto">
          <a:xfrm>
            <a:off x="7591425" y="511175"/>
            <a:ext cx="228600" cy="228600"/>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89106" name="Text Box 26"/>
          <p:cNvSpPr txBox="1">
            <a:spLocks noChangeArrowheads="1"/>
          </p:cNvSpPr>
          <p:nvPr/>
        </p:nvSpPr>
        <p:spPr bwMode="auto">
          <a:xfrm>
            <a:off x="7842250" y="473075"/>
            <a:ext cx="214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=Areas of concern</a:t>
            </a:r>
          </a:p>
        </p:txBody>
      </p:sp>
      <p:sp>
        <p:nvSpPr>
          <p:cNvPr id="89107" name="Text Box 27"/>
          <p:cNvSpPr txBox="1">
            <a:spLocks noChangeArrowheads="1"/>
          </p:cNvSpPr>
          <p:nvPr/>
        </p:nvSpPr>
        <p:spPr bwMode="auto">
          <a:xfrm>
            <a:off x="8382000" y="182245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Right shoulder of entrance ramp</a:t>
            </a:r>
          </a:p>
        </p:txBody>
      </p:sp>
      <p:sp>
        <p:nvSpPr>
          <p:cNvPr id="89108" name="Line 28"/>
          <p:cNvSpPr>
            <a:spLocks noChangeShapeType="1"/>
          </p:cNvSpPr>
          <p:nvPr/>
        </p:nvSpPr>
        <p:spPr bwMode="auto">
          <a:xfrm flipH="1">
            <a:off x="7440613" y="1981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9109" name="Text Box 29"/>
          <p:cNvSpPr txBox="1">
            <a:spLocks noChangeArrowheads="1"/>
          </p:cNvSpPr>
          <p:nvPr/>
        </p:nvSpPr>
        <p:spPr bwMode="auto">
          <a:xfrm>
            <a:off x="8801100" y="278765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Entrance ramp lane</a:t>
            </a:r>
          </a:p>
        </p:txBody>
      </p:sp>
      <p:sp>
        <p:nvSpPr>
          <p:cNvPr id="89110" name="Line 30"/>
          <p:cNvSpPr>
            <a:spLocks noChangeShapeType="1"/>
          </p:cNvSpPr>
          <p:nvPr/>
        </p:nvSpPr>
        <p:spPr bwMode="auto">
          <a:xfrm flipH="1">
            <a:off x="7277100" y="2971800"/>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3" name="Line 22"/>
          <p:cNvSpPr>
            <a:spLocks noChangeShapeType="1"/>
          </p:cNvSpPr>
          <p:nvPr/>
        </p:nvSpPr>
        <p:spPr bwMode="auto">
          <a:xfrm>
            <a:off x="2703613" y="4693661"/>
            <a:ext cx="2667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4" name="Text Box 21"/>
          <p:cNvSpPr txBox="1">
            <a:spLocks noChangeArrowheads="1"/>
          </p:cNvSpPr>
          <p:nvPr/>
        </p:nvSpPr>
        <p:spPr bwMode="auto">
          <a:xfrm>
            <a:off x="1541563" y="4509511"/>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smtClean="0">
                <a:latin typeface="Impact" panose="020B0806030902050204" pitchFamily="34" charset="0"/>
              </a:rPr>
              <a:t>Quad Area</a:t>
            </a:r>
            <a:endParaRPr lang="en-US" altLang="en-US" sz="1800" dirty="0">
              <a:latin typeface="Impact" panose="020B0806030902050204" pitchFamily="34" charset="0"/>
            </a:endParaRPr>
          </a:p>
        </p:txBody>
      </p:sp>
    </p:spTree>
    <p:extLst>
      <p:ext uri="{BB962C8B-B14F-4D97-AF65-F5344CB8AC3E}">
        <p14:creationId xmlns:p14="http://schemas.microsoft.com/office/powerpoint/2010/main" val="109665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91138" name="AutoShape 4"/>
          <p:cNvSpPr>
            <a:spLocks noChangeArrowheads="1"/>
          </p:cNvSpPr>
          <p:nvPr/>
        </p:nvSpPr>
        <p:spPr bwMode="auto">
          <a:xfrm rot="10800000" flipH="1">
            <a:off x="4876800" y="381000"/>
            <a:ext cx="3276600" cy="5486400"/>
          </a:xfrm>
          <a:prstGeom prst="rtTriangle">
            <a:avLst/>
          </a:prstGeom>
          <a:solidFill>
            <a:srgbClr val="FF0000"/>
          </a:solidFill>
          <a:ln w="762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91139" name="Line 6"/>
          <p:cNvSpPr>
            <a:spLocks noChangeShapeType="1"/>
          </p:cNvSpPr>
          <p:nvPr/>
        </p:nvSpPr>
        <p:spPr bwMode="auto">
          <a:xfrm flipV="1">
            <a:off x="3276600" y="533400"/>
            <a:ext cx="0" cy="510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40" name="Line 7"/>
          <p:cNvSpPr>
            <a:spLocks noChangeShapeType="1"/>
          </p:cNvSpPr>
          <p:nvPr/>
        </p:nvSpPr>
        <p:spPr bwMode="auto">
          <a:xfrm flipV="1">
            <a:off x="4114800" y="609600"/>
            <a:ext cx="0" cy="51054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41" name="Line 10"/>
          <p:cNvSpPr>
            <a:spLocks noChangeShapeType="1"/>
          </p:cNvSpPr>
          <p:nvPr/>
        </p:nvSpPr>
        <p:spPr bwMode="auto">
          <a:xfrm flipV="1">
            <a:off x="5562600" y="304800"/>
            <a:ext cx="3276600" cy="56388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42" name="Line 11"/>
          <p:cNvSpPr>
            <a:spLocks noChangeShapeType="1"/>
          </p:cNvSpPr>
          <p:nvPr/>
        </p:nvSpPr>
        <p:spPr bwMode="auto">
          <a:xfrm flipV="1">
            <a:off x="6400800" y="381000"/>
            <a:ext cx="2895600" cy="533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43" name="Line 12"/>
          <p:cNvSpPr>
            <a:spLocks noChangeShapeType="1"/>
          </p:cNvSpPr>
          <p:nvPr/>
        </p:nvSpPr>
        <p:spPr bwMode="auto">
          <a:xfrm flipV="1">
            <a:off x="6705600" y="457200"/>
            <a:ext cx="2895600" cy="5486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44" name="Line 13"/>
          <p:cNvSpPr>
            <a:spLocks noChangeShapeType="1"/>
          </p:cNvSpPr>
          <p:nvPr/>
        </p:nvSpPr>
        <p:spPr bwMode="auto">
          <a:xfrm>
            <a:off x="4876800" y="1752600"/>
            <a:ext cx="243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45" name="Text Box 14"/>
          <p:cNvSpPr txBox="1">
            <a:spLocks noChangeArrowheads="1"/>
          </p:cNvSpPr>
          <p:nvPr/>
        </p:nvSpPr>
        <p:spPr bwMode="auto">
          <a:xfrm>
            <a:off x="5029200" y="2667001"/>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Paved Area</a:t>
            </a:r>
          </a:p>
        </p:txBody>
      </p:sp>
      <p:sp>
        <p:nvSpPr>
          <p:cNvPr id="91146" name="Text Box 15"/>
          <p:cNvSpPr txBox="1">
            <a:spLocks noChangeArrowheads="1"/>
          </p:cNvSpPr>
          <p:nvPr/>
        </p:nvSpPr>
        <p:spPr bwMode="auto">
          <a:xfrm>
            <a:off x="5105400" y="762000"/>
            <a:ext cx="2362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dirty="0">
                <a:latin typeface="Impact" panose="020B0806030902050204" pitchFamily="34" charset="0"/>
              </a:rPr>
              <a:t>Landscaped/ hardscaped/ mulched/ dirt area</a:t>
            </a:r>
          </a:p>
        </p:txBody>
      </p:sp>
      <p:sp>
        <p:nvSpPr>
          <p:cNvPr id="91147" name="Text Box 16"/>
          <p:cNvSpPr txBox="1">
            <a:spLocks noChangeArrowheads="1"/>
          </p:cNvSpPr>
          <p:nvPr/>
        </p:nvSpPr>
        <p:spPr bwMode="auto">
          <a:xfrm>
            <a:off x="1524000" y="1812925"/>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Traveled way (mainline)</a:t>
            </a:r>
          </a:p>
        </p:txBody>
      </p:sp>
      <p:sp>
        <p:nvSpPr>
          <p:cNvPr id="91148" name="Line 17"/>
          <p:cNvSpPr>
            <a:spLocks noChangeShapeType="1"/>
          </p:cNvSpPr>
          <p:nvPr/>
        </p:nvSpPr>
        <p:spPr bwMode="auto">
          <a:xfrm>
            <a:off x="2743200" y="213360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1149" name="Text Box 18"/>
          <p:cNvSpPr txBox="1">
            <a:spLocks noChangeArrowheads="1"/>
          </p:cNvSpPr>
          <p:nvPr/>
        </p:nvSpPr>
        <p:spPr bwMode="auto">
          <a:xfrm>
            <a:off x="1676400" y="312420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Gore point</a:t>
            </a:r>
          </a:p>
        </p:txBody>
      </p:sp>
      <p:sp>
        <p:nvSpPr>
          <p:cNvPr id="91150" name="Line 23"/>
          <p:cNvSpPr>
            <a:spLocks noChangeShapeType="1"/>
          </p:cNvSpPr>
          <p:nvPr/>
        </p:nvSpPr>
        <p:spPr bwMode="auto">
          <a:xfrm>
            <a:off x="2895600" y="32766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1151" name="Rectangle 26"/>
          <p:cNvSpPr>
            <a:spLocks noChangeArrowheads="1"/>
          </p:cNvSpPr>
          <p:nvPr/>
        </p:nvSpPr>
        <p:spPr bwMode="auto">
          <a:xfrm>
            <a:off x="5943600" y="1828800"/>
            <a:ext cx="228600" cy="228600"/>
          </a:xfrm>
          <a:prstGeom prst="rect">
            <a:avLst/>
          </a:prstGeom>
          <a:solidFill>
            <a:srgbClr val="008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91152" name="Text Box 27"/>
          <p:cNvSpPr txBox="1">
            <a:spLocks noChangeArrowheads="1"/>
          </p:cNvSpPr>
          <p:nvPr/>
        </p:nvSpPr>
        <p:spPr bwMode="auto">
          <a:xfrm>
            <a:off x="6019800" y="1828800"/>
            <a:ext cx="2286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00" dirty="0">
                <a:latin typeface="Impact" panose="020B0806030902050204" pitchFamily="34" charset="0"/>
              </a:rPr>
              <a:t>EXIT</a:t>
            </a:r>
          </a:p>
        </p:txBody>
      </p:sp>
      <p:sp>
        <p:nvSpPr>
          <p:cNvPr id="91153" name="Line 28"/>
          <p:cNvSpPr>
            <a:spLocks noChangeShapeType="1"/>
          </p:cNvSpPr>
          <p:nvPr/>
        </p:nvSpPr>
        <p:spPr bwMode="auto">
          <a:xfrm flipV="1">
            <a:off x="6019800" y="1905000"/>
            <a:ext cx="76200" cy="762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1154" name="Line 29"/>
          <p:cNvSpPr>
            <a:spLocks noChangeShapeType="1"/>
          </p:cNvSpPr>
          <p:nvPr/>
        </p:nvSpPr>
        <p:spPr bwMode="auto">
          <a:xfrm>
            <a:off x="6019800" y="2057400"/>
            <a:ext cx="0" cy="22860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1155" name="Rectangle 30"/>
          <p:cNvSpPr>
            <a:spLocks noChangeArrowheads="1"/>
          </p:cNvSpPr>
          <p:nvPr/>
        </p:nvSpPr>
        <p:spPr bwMode="auto">
          <a:xfrm rot="1697773">
            <a:off x="7770813" y="315914"/>
            <a:ext cx="304800" cy="5894387"/>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91156" name="Text Box 31"/>
          <p:cNvSpPr txBox="1">
            <a:spLocks noChangeArrowheads="1"/>
          </p:cNvSpPr>
          <p:nvPr/>
        </p:nvSpPr>
        <p:spPr bwMode="auto">
          <a:xfrm>
            <a:off x="2146300" y="6015038"/>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dirty="0">
                <a:latin typeface="Impact" panose="020B0806030902050204" pitchFamily="34" charset="0"/>
              </a:rPr>
              <a:t>Exit Ramp Gore Area</a:t>
            </a:r>
          </a:p>
        </p:txBody>
      </p:sp>
      <p:sp>
        <p:nvSpPr>
          <p:cNvPr id="91157" name="Text Box 32"/>
          <p:cNvSpPr txBox="1">
            <a:spLocks noChangeArrowheads="1"/>
          </p:cNvSpPr>
          <p:nvPr/>
        </p:nvSpPr>
        <p:spPr bwMode="auto">
          <a:xfrm>
            <a:off x="8839200" y="25146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Right shoulder of exit ramp</a:t>
            </a:r>
          </a:p>
        </p:txBody>
      </p:sp>
      <p:sp>
        <p:nvSpPr>
          <p:cNvPr id="91158" name="Line 33"/>
          <p:cNvSpPr>
            <a:spLocks noChangeShapeType="1"/>
          </p:cNvSpPr>
          <p:nvPr/>
        </p:nvSpPr>
        <p:spPr bwMode="auto">
          <a:xfrm flipH="1">
            <a:off x="8077200" y="28956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1159" name="Text Box 34"/>
          <p:cNvSpPr txBox="1">
            <a:spLocks noChangeArrowheads="1"/>
          </p:cNvSpPr>
          <p:nvPr/>
        </p:nvSpPr>
        <p:spPr bwMode="auto">
          <a:xfrm>
            <a:off x="8382000" y="3657601"/>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Exit ramp lane</a:t>
            </a:r>
          </a:p>
        </p:txBody>
      </p:sp>
      <p:sp>
        <p:nvSpPr>
          <p:cNvPr id="91160" name="Line 35"/>
          <p:cNvSpPr>
            <a:spLocks noChangeShapeType="1"/>
          </p:cNvSpPr>
          <p:nvPr/>
        </p:nvSpPr>
        <p:spPr bwMode="auto">
          <a:xfrm flipH="1">
            <a:off x="7086600" y="3810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1161" name="Rectangle 38"/>
          <p:cNvSpPr>
            <a:spLocks noChangeArrowheads="1"/>
          </p:cNvSpPr>
          <p:nvPr/>
        </p:nvSpPr>
        <p:spPr bwMode="auto">
          <a:xfrm>
            <a:off x="8001000" y="5410200"/>
            <a:ext cx="228600" cy="228600"/>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Impact" panose="020B0806030902050204" pitchFamily="34" charset="0"/>
            </a:endParaRPr>
          </a:p>
        </p:txBody>
      </p:sp>
      <p:sp>
        <p:nvSpPr>
          <p:cNvPr id="91162" name="Text Box 39"/>
          <p:cNvSpPr txBox="1">
            <a:spLocks noChangeArrowheads="1"/>
          </p:cNvSpPr>
          <p:nvPr/>
        </p:nvSpPr>
        <p:spPr bwMode="auto">
          <a:xfrm>
            <a:off x="8153400" y="53340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a:latin typeface="Impact" panose="020B0806030902050204" pitchFamily="34" charset="0"/>
              </a:rPr>
              <a:t>=Areas of concern</a:t>
            </a:r>
          </a:p>
        </p:txBody>
      </p:sp>
      <p:sp>
        <p:nvSpPr>
          <p:cNvPr id="27" name="Line 22"/>
          <p:cNvSpPr>
            <a:spLocks noChangeShapeType="1"/>
          </p:cNvSpPr>
          <p:nvPr/>
        </p:nvSpPr>
        <p:spPr bwMode="auto">
          <a:xfrm>
            <a:off x="2347568" y="854076"/>
            <a:ext cx="2667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8" name="Text Box 21"/>
          <p:cNvSpPr txBox="1">
            <a:spLocks noChangeArrowheads="1"/>
          </p:cNvSpPr>
          <p:nvPr/>
        </p:nvSpPr>
        <p:spPr bwMode="auto">
          <a:xfrm>
            <a:off x="1185518" y="669926"/>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dirty="0" smtClean="0">
                <a:latin typeface="Impact" panose="020B0806030902050204" pitchFamily="34" charset="0"/>
              </a:rPr>
              <a:t>Quad Area</a:t>
            </a:r>
            <a:endParaRPr lang="en-US" altLang="en-US" sz="1800" dirty="0">
              <a:latin typeface="Impact" panose="020B0806030902050204" pitchFamily="34" charset="0"/>
            </a:endParaRPr>
          </a:p>
        </p:txBody>
      </p:sp>
    </p:spTree>
    <p:extLst>
      <p:ext uri="{BB962C8B-B14F-4D97-AF65-F5344CB8AC3E}">
        <p14:creationId xmlns:p14="http://schemas.microsoft.com/office/powerpoint/2010/main" val="42025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093076" y="304800"/>
            <a:ext cx="10047890" cy="1143000"/>
          </a:xfrm>
        </p:spPr>
        <p:txBody>
          <a:bodyPr rtlCol="0"/>
          <a:lstStyle/>
          <a:p>
            <a:pPr algn="ctr">
              <a:defRPr/>
            </a:pPr>
            <a:r>
              <a:rPr lang="en-US" b="1" dirty="0">
                <a:latin typeface="Times New Roman" panose="02020603050405020304" pitchFamily="18" charset="0"/>
                <a:cs typeface="Times New Roman" panose="02020603050405020304" pitchFamily="18" charset="0"/>
              </a:rPr>
              <a:t>Signs and Cones</a:t>
            </a:r>
          </a:p>
        </p:txBody>
      </p:sp>
      <p:sp>
        <p:nvSpPr>
          <p:cNvPr id="152579" name="Rectangle 3"/>
          <p:cNvSpPr>
            <a:spLocks noGrp="1" noChangeArrowheads="1"/>
          </p:cNvSpPr>
          <p:nvPr>
            <p:ph idx="1"/>
          </p:nvPr>
        </p:nvSpPr>
        <p:spPr>
          <a:xfrm>
            <a:off x="1093076" y="1933903"/>
            <a:ext cx="10195034" cy="4803228"/>
          </a:xfrm>
        </p:spPr>
        <p:txBody>
          <a:bodyPr>
            <a:normAutofit/>
          </a:bodyPr>
          <a:lstStyle/>
          <a:p>
            <a:pPr eaLnBrk="1" hangingPunct="1">
              <a:lnSpc>
                <a:spcPct val="90000"/>
              </a:lnSpc>
            </a:pPr>
            <a:r>
              <a:rPr lang="en-US" altLang="en-US" dirty="0">
                <a:latin typeface="Times New Roman" panose="02020603050405020304" pitchFamily="18" charset="0"/>
                <a:cs typeface="Times New Roman" panose="02020603050405020304" pitchFamily="18" charset="0"/>
              </a:rPr>
              <a:t>Signs and cones are tools to help you be safe</a:t>
            </a:r>
          </a:p>
          <a:p>
            <a:pPr eaLnBrk="1" hangingPunct="1">
              <a:lnSpc>
                <a:spcPct val="90000"/>
              </a:lnSpc>
            </a:pPr>
            <a:r>
              <a:rPr lang="en-US" altLang="en-US" dirty="0">
                <a:latin typeface="Times New Roman" panose="02020603050405020304" pitchFamily="18" charset="0"/>
                <a:cs typeface="Times New Roman" panose="02020603050405020304" pitchFamily="18" charset="0"/>
              </a:rPr>
              <a:t>Place signs to warn the public about work on/near the traveled way</a:t>
            </a:r>
          </a:p>
          <a:p>
            <a:pPr eaLnBrk="1" hangingPunct="1">
              <a:lnSpc>
                <a:spcPct val="90000"/>
              </a:lnSpc>
            </a:pPr>
            <a:r>
              <a:rPr lang="en-US" altLang="en-US" dirty="0">
                <a:latin typeface="Times New Roman" panose="02020603050405020304" pitchFamily="18" charset="0"/>
                <a:cs typeface="Times New Roman" panose="02020603050405020304" pitchFamily="18" charset="0"/>
              </a:rPr>
              <a:t>Placed in advance of lane/shoulder closure</a:t>
            </a:r>
            <a:endParaRPr lang="en-US" altLang="en-US" sz="1600" dirty="0">
              <a:latin typeface="Times New Roman" panose="02020603050405020304" pitchFamily="18" charset="0"/>
              <a:cs typeface="Times New Roman" panose="02020603050405020304" pitchFamily="18" charset="0"/>
            </a:endParaRPr>
          </a:p>
          <a:p>
            <a:pPr eaLnBrk="1" hangingPunct="1">
              <a:lnSpc>
                <a:spcPct val="90000"/>
              </a:lnSpc>
            </a:pPr>
            <a:r>
              <a:rPr lang="en-US" altLang="en-US" dirty="0">
                <a:latin typeface="Times New Roman" panose="02020603050405020304" pitchFamily="18" charset="0"/>
                <a:cs typeface="Times New Roman" panose="02020603050405020304" pitchFamily="18" charset="0"/>
              </a:rPr>
              <a:t>Two or more orange flags</a:t>
            </a:r>
          </a:p>
          <a:p>
            <a:pPr eaLnBrk="1" hangingPunct="1">
              <a:lnSpc>
                <a:spcPct val="90000"/>
              </a:lnSpc>
            </a:pPr>
            <a:r>
              <a:rPr lang="en-US" altLang="en-US" dirty="0">
                <a:latin typeface="Times New Roman" panose="02020603050405020304" pitchFamily="18" charset="0"/>
                <a:cs typeface="Times New Roman" panose="02020603050405020304" pitchFamily="18" charset="0"/>
              </a:rPr>
              <a:t>Cone placed next to each sign</a:t>
            </a:r>
          </a:p>
          <a:p>
            <a:r>
              <a:rPr lang="en-US" altLang="en-US" dirty="0">
                <a:latin typeface="Times New Roman" panose="02020603050405020304" pitchFamily="18" charset="0"/>
                <a:cs typeface="Times New Roman" panose="02020603050405020304" pitchFamily="18" charset="0"/>
              </a:rPr>
              <a:t>A shadow vehicle should be used for setting and retrieving signs on the shoulder</a:t>
            </a:r>
          </a:p>
          <a:p>
            <a:r>
              <a:rPr lang="en-US" altLang="en-US" dirty="0">
                <a:latin typeface="Times New Roman" panose="02020603050405020304" pitchFamily="18" charset="0"/>
                <a:cs typeface="Times New Roman" panose="02020603050405020304" pitchFamily="18" charset="0"/>
              </a:rPr>
              <a:t>Turn signs away from traffic when workers are not present</a:t>
            </a: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None/>
            </a:pPr>
            <a:endParaRPr lang="en-US" altLang="en-US" sz="1600"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p:txBody>
      </p:sp>
      <p:pic>
        <p:nvPicPr>
          <p:cNvPr id="62468" name="Picture 7" descr="RoadWorkAheadLarge">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3258" y="89586"/>
            <a:ext cx="1459335" cy="145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DF-04202">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335935" y="14223"/>
            <a:ext cx="1610062" cy="16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407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Effect transition="in" filter="blinds(horizontal)">
                                      <p:cBhvr>
                                        <p:cTn id="7" dur="500"/>
                                        <p:tgtEl>
                                          <p:spTgt spid="152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2579">
                                            <p:txEl>
                                              <p:pRg st="1" end="1"/>
                                            </p:txEl>
                                          </p:spTgt>
                                        </p:tgtEl>
                                        <p:attrNameLst>
                                          <p:attrName>style.visibility</p:attrName>
                                        </p:attrNameLst>
                                      </p:cBhvr>
                                      <p:to>
                                        <p:strVal val="visible"/>
                                      </p:to>
                                    </p:set>
                                    <p:animEffect transition="in" filter="blinds(horizontal)">
                                      <p:cBhvr>
                                        <p:cTn id="12" dur="500"/>
                                        <p:tgtEl>
                                          <p:spTgt spid="152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2579">
                                            <p:txEl>
                                              <p:pRg st="2" end="2"/>
                                            </p:txEl>
                                          </p:spTgt>
                                        </p:tgtEl>
                                        <p:attrNameLst>
                                          <p:attrName>style.visibility</p:attrName>
                                        </p:attrNameLst>
                                      </p:cBhvr>
                                      <p:to>
                                        <p:strVal val="visible"/>
                                      </p:to>
                                    </p:set>
                                    <p:animEffect transition="in" filter="blinds(horizontal)">
                                      <p:cBhvr>
                                        <p:cTn id="17" dur="500"/>
                                        <p:tgtEl>
                                          <p:spTgt spid="1525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2579">
                                            <p:txEl>
                                              <p:pRg st="3" end="3"/>
                                            </p:txEl>
                                          </p:spTgt>
                                        </p:tgtEl>
                                        <p:attrNameLst>
                                          <p:attrName>style.visibility</p:attrName>
                                        </p:attrNameLst>
                                      </p:cBhvr>
                                      <p:to>
                                        <p:strVal val="visible"/>
                                      </p:to>
                                    </p:set>
                                    <p:animEffect transition="in" filter="blinds(horizontal)">
                                      <p:cBhvr>
                                        <p:cTn id="22" dur="500"/>
                                        <p:tgtEl>
                                          <p:spTgt spid="1525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2579">
                                            <p:txEl>
                                              <p:pRg st="4" end="4"/>
                                            </p:txEl>
                                          </p:spTgt>
                                        </p:tgtEl>
                                        <p:attrNameLst>
                                          <p:attrName>style.visibility</p:attrName>
                                        </p:attrNameLst>
                                      </p:cBhvr>
                                      <p:to>
                                        <p:strVal val="visible"/>
                                      </p:to>
                                    </p:set>
                                    <p:animEffect transition="in" filter="blinds(horizontal)">
                                      <p:cBhvr>
                                        <p:cTn id="27" dur="500"/>
                                        <p:tgtEl>
                                          <p:spTgt spid="1525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2579">
                                            <p:txEl>
                                              <p:pRg st="5" end="5"/>
                                            </p:txEl>
                                          </p:spTgt>
                                        </p:tgtEl>
                                        <p:attrNameLst>
                                          <p:attrName>style.visibility</p:attrName>
                                        </p:attrNameLst>
                                      </p:cBhvr>
                                      <p:to>
                                        <p:strVal val="visible"/>
                                      </p:to>
                                    </p:set>
                                    <p:animEffect transition="in" filter="blinds(horizontal)">
                                      <p:cBhvr>
                                        <p:cTn id="32" dur="500"/>
                                        <p:tgtEl>
                                          <p:spTgt spid="1525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2579">
                                            <p:txEl>
                                              <p:pRg st="6" end="6"/>
                                            </p:txEl>
                                          </p:spTgt>
                                        </p:tgtEl>
                                        <p:attrNameLst>
                                          <p:attrName>style.visibility</p:attrName>
                                        </p:attrNameLst>
                                      </p:cBhvr>
                                      <p:to>
                                        <p:strVal val="visible"/>
                                      </p:to>
                                    </p:set>
                                    <p:animEffect transition="in" filter="blinds(horizontal)">
                                      <p:cBhvr>
                                        <p:cTn id="37" dur="500"/>
                                        <p:tgtEl>
                                          <p:spTgt spid="152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29337" y="2192694"/>
            <a:ext cx="0" cy="5131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2"/>
          <a:stretch>
            <a:fillRect/>
          </a:stretch>
        </p:blipFill>
        <p:spPr>
          <a:xfrm>
            <a:off x="6397751" y="3471649"/>
            <a:ext cx="6097" cy="524301"/>
          </a:xfrm>
          <a:prstGeom prst="rect">
            <a:avLst/>
          </a:prstGeom>
        </p:spPr>
      </p:pic>
      <p:cxnSp>
        <p:nvCxnSpPr>
          <p:cNvPr id="9" name="Straight Connector 8"/>
          <p:cNvCxnSpPr/>
          <p:nvPr/>
        </p:nvCxnSpPr>
        <p:spPr>
          <a:xfrm>
            <a:off x="3038669" y="1412032"/>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029337" y="308287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3029337" y="3921305"/>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29337" y="4743061"/>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38669" y="568856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795935" y="335902"/>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309396" y="460310"/>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020006" y="622040"/>
            <a:ext cx="0" cy="513184"/>
          </a:xfrm>
          <a:prstGeom prst="line">
            <a:avLst/>
          </a:prstGeom>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6604247" y="335901"/>
            <a:ext cx="5617029" cy="6204857"/>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6055567" y="335902"/>
            <a:ext cx="774441" cy="6204857"/>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ounded Rectangle 20"/>
          <p:cNvSpPr/>
          <p:nvPr/>
        </p:nvSpPr>
        <p:spPr>
          <a:xfrm>
            <a:off x="5021458" y="2323985"/>
            <a:ext cx="1489849" cy="241907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ounded Rectangle 21"/>
          <p:cNvSpPr/>
          <p:nvPr/>
        </p:nvSpPr>
        <p:spPr>
          <a:xfrm>
            <a:off x="5326035" y="4896918"/>
            <a:ext cx="989043" cy="145557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5635406" y="4768106"/>
            <a:ext cx="76262" cy="142078"/>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a:endCxn id="22" idx="0"/>
          </p:cNvCxnSpPr>
          <p:nvPr/>
        </p:nvCxnSpPr>
        <p:spPr>
          <a:xfrm flipH="1">
            <a:off x="5820557" y="4754840"/>
            <a:ext cx="112060" cy="142078"/>
          </a:xfrm>
          <a:prstGeom prst="line">
            <a:avLst/>
          </a:prstGeom>
        </p:spPr>
        <p:style>
          <a:lnRef idx="3">
            <a:schemeClr val="dk1"/>
          </a:lnRef>
          <a:fillRef idx="0">
            <a:schemeClr val="dk1"/>
          </a:fillRef>
          <a:effectRef idx="2">
            <a:schemeClr val="dk1"/>
          </a:effectRef>
          <a:fontRef idx="minor">
            <a:schemeClr val="tx1"/>
          </a:fontRef>
        </p:style>
      </p:cxnSp>
      <p:sp>
        <p:nvSpPr>
          <p:cNvPr id="28" name="Up Arrow 27"/>
          <p:cNvSpPr/>
          <p:nvPr/>
        </p:nvSpPr>
        <p:spPr>
          <a:xfrm>
            <a:off x="3603904" y="1054075"/>
            <a:ext cx="429208" cy="994703"/>
          </a:xfrm>
          <a:prstGeom prst="up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Up Arrow 28"/>
          <p:cNvSpPr/>
          <p:nvPr/>
        </p:nvSpPr>
        <p:spPr>
          <a:xfrm>
            <a:off x="3626497" y="4363450"/>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Up Arrow 29"/>
          <p:cNvSpPr/>
          <p:nvPr/>
        </p:nvSpPr>
        <p:spPr>
          <a:xfrm>
            <a:off x="1922108" y="4278648"/>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Up Arrow 30"/>
          <p:cNvSpPr/>
          <p:nvPr/>
        </p:nvSpPr>
        <p:spPr>
          <a:xfrm>
            <a:off x="2032517" y="1031031"/>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0" name="TextBox 49"/>
          <p:cNvSpPr txBox="1"/>
          <p:nvPr/>
        </p:nvSpPr>
        <p:spPr>
          <a:xfrm>
            <a:off x="7492482" y="775897"/>
            <a:ext cx="3582955"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Lookout makes sure its clear and looks out for Sign set up crew</a:t>
            </a:r>
            <a:endParaRPr lang="en-US"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7621283" y="3272891"/>
            <a:ext cx="3582955"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Sign Set up Crew Gets out of Van and grabs Sign, Flags, Sand Bag and Cones</a:t>
            </a:r>
            <a:endParaRPr lang="en-US" dirty="0">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3"/>
          <a:stretch>
            <a:fillRect/>
          </a:stretch>
        </p:blipFill>
        <p:spPr>
          <a:xfrm>
            <a:off x="7446057" y="5058595"/>
            <a:ext cx="1116642" cy="718098"/>
          </a:xfrm>
          <a:prstGeom prst="rect">
            <a:avLst/>
          </a:prstGeom>
        </p:spPr>
      </p:pic>
      <p:pic>
        <p:nvPicPr>
          <p:cNvPr id="54" name="Picture 53"/>
          <p:cNvPicPr>
            <a:picLocks noChangeAspect="1"/>
          </p:cNvPicPr>
          <p:nvPr/>
        </p:nvPicPr>
        <p:blipFill>
          <a:blip r:embed="rId4"/>
          <a:stretch>
            <a:fillRect/>
          </a:stretch>
        </p:blipFill>
        <p:spPr>
          <a:xfrm>
            <a:off x="6277697" y="5514031"/>
            <a:ext cx="1230747" cy="747240"/>
          </a:xfrm>
          <a:prstGeom prst="rect">
            <a:avLst/>
          </a:prstGeom>
        </p:spPr>
      </p:pic>
      <p:pic>
        <p:nvPicPr>
          <p:cNvPr id="55" name="Picture 54"/>
          <p:cNvPicPr>
            <a:picLocks noChangeAspect="1"/>
          </p:cNvPicPr>
          <p:nvPr/>
        </p:nvPicPr>
        <p:blipFill>
          <a:blip r:embed="rId5"/>
          <a:stretch>
            <a:fillRect/>
          </a:stretch>
        </p:blipFill>
        <p:spPr>
          <a:xfrm>
            <a:off x="6397751" y="4363450"/>
            <a:ext cx="1205105" cy="1079803"/>
          </a:xfrm>
          <a:prstGeom prst="rect">
            <a:avLst/>
          </a:prstGeom>
        </p:spPr>
      </p:pic>
      <p:pic>
        <p:nvPicPr>
          <p:cNvPr id="33" name="Picture 32"/>
          <p:cNvPicPr>
            <a:picLocks noChangeAspect="1"/>
          </p:cNvPicPr>
          <p:nvPr/>
        </p:nvPicPr>
        <p:blipFill>
          <a:blip r:embed="rId6"/>
          <a:stretch>
            <a:fillRect/>
          </a:stretch>
        </p:blipFill>
        <p:spPr>
          <a:xfrm>
            <a:off x="5262555" y="140107"/>
            <a:ext cx="743248" cy="1007155"/>
          </a:xfrm>
          <a:prstGeom prst="rect">
            <a:avLst/>
          </a:prstGeom>
        </p:spPr>
      </p:pic>
    </p:spTree>
    <p:extLst>
      <p:ext uri="{BB962C8B-B14F-4D97-AF65-F5344CB8AC3E}">
        <p14:creationId xmlns:p14="http://schemas.microsoft.com/office/powerpoint/2010/main" val="13736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6600383" y="357010"/>
            <a:ext cx="5617029" cy="6204857"/>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3029337" y="2192694"/>
            <a:ext cx="0" cy="5131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2"/>
          <a:stretch>
            <a:fillRect/>
          </a:stretch>
        </p:blipFill>
        <p:spPr>
          <a:xfrm>
            <a:off x="6397751" y="3471649"/>
            <a:ext cx="6097" cy="524301"/>
          </a:xfrm>
          <a:prstGeom prst="rect">
            <a:avLst/>
          </a:prstGeom>
        </p:spPr>
      </p:pic>
      <p:cxnSp>
        <p:nvCxnSpPr>
          <p:cNvPr id="9" name="Straight Connector 8"/>
          <p:cNvCxnSpPr/>
          <p:nvPr/>
        </p:nvCxnSpPr>
        <p:spPr>
          <a:xfrm>
            <a:off x="3038669" y="1412032"/>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029337" y="308287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3029337" y="3921305"/>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29337" y="4743061"/>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38669" y="568856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795935" y="335902"/>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309396" y="460310"/>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020006" y="622040"/>
            <a:ext cx="0" cy="513184"/>
          </a:xfrm>
          <a:prstGeom prst="line">
            <a:avLst/>
          </a:prstGeom>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6057137" y="335901"/>
            <a:ext cx="774441" cy="6204857"/>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ounded Rectangle 20"/>
          <p:cNvSpPr/>
          <p:nvPr/>
        </p:nvSpPr>
        <p:spPr>
          <a:xfrm>
            <a:off x="5021459" y="3082873"/>
            <a:ext cx="1293620" cy="1660188"/>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ounded Rectangle 21"/>
          <p:cNvSpPr/>
          <p:nvPr/>
        </p:nvSpPr>
        <p:spPr>
          <a:xfrm>
            <a:off x="5389371" y="4918157"/>
            <a:ext cx="729532" cy="124864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5635406" y="4768106"/>
            <a:ext cx="76262" cy="142078"/>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a:endCxn id="22" idx="0"/>
          </p:cNvCxnSpPr>
          <p:nvPr/>
        </p:nvCxnSpPr>
        <p:spPr>
          <a:xfrm flipH="1">
            <a:off x="5820557" y="4754840"/>
            <a:ext cx="112060" cy="142078"/>
          </a:xfrm>
          <a:prstGeom prst="line">
            <a:avLst/>
          </a:prstGeom>
        </p:spPr>
        <p:style>
          <a:lnRef idx="3">
            <a:schemeClr val="dk1"/>
          </a:lnRef>
          <a:fillRef idx="0">
            <a:schemeClr val="dk1"/>
          </a:fillRef>
          <a:effectRef idx="2">
            <a:schemeClr val="dk1"/>
          </a:effectRef>
          <a:fontRef idx="minor">
            <a:schemeClr val="tx1"/>
          </a:fontRef>
        </p:style>
      </p:cxnSp>
      <p:sp>
        <p:nvSpPr>
          <p:cNvPr id="28" name="Up Arrow 27"/>
          <p:cNvSpPr/>
          <p:nvPr/>
        </p:nvSpPr>
        <p:spPr>
          <a:xfrm>
            <a:off x="3603904" y="1054075"/>
            <a:ext cx="429208" cy="994703"/>
          </a:xfrm>
          <a:prstGeom prst="up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Up Arrow 28"/>
          <p:cNvSpPr/>
          <p:nvPr/>
        </p:nvSpPr>
        <p:spPr>
          <a:xfrm>
            <a:off x="3626497" y="4363450"/>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Up Arrow 29"/>
          <p:cNvSpPr/>
          <p:nvPr/>
        </p:nvSpPr>
        <p:spPr>
          <a:xfrm>
            <a:off x="1922108" y="4278648"/>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Up Arrow 30"/>
          <p:cNvSpPr/>
          <p:nvPr/>
        </p:nvSpPr>
        <p:spPr>
          <a:xfrm>
            <a:off x="2032517" y="1031031"/>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290592" y="950867"/>
            <a:ext cx="655808" cy="888667"/>
          </a:xfrm>
          <a:prstGeom prst="rect">
            <a:avLst/>
          </a:prstGeom>
        </p:spPr>
      </p:pic>
      <p:cxnSp>
        <p:nvCxnSpPr>
          <p:cNvPr id="51" name="Straight Arrow Connector 50"/>
          <p:cNvCxnSpPr/>
          <p:nvPr/>
        </p:nvCxnSpPr>
        <p:spPr>
          <a:xfrm flipV="1">
            <a:off x="6164706" y="1228269"/>
            <a:ext cx="1885734" cy="43142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4"/>
          <a:stretch>
            <a:fillRect/>
          </a:stretch>
        </p:blipFill>
        <p:spPr>
          <a:xfrm>
            <a:off x="9754243" y="1042937"/>
            <a:ext cx="1783489" cy="1143892"/>
          </a:xfrm>
          <a:prstGeom prst="rect">
            <a:avLst/>
          </a:prstGeom>
        </p:spPr>
      </p:pic>
      <p:pic>
        <p:nvPicPr>
          <p:cNvPr id="81" name="Picture 80"/>
          <p:cNvPicPr>
            <a:picLocks noChangeAspect="1"/>
          </p:cNvPicPr>
          <p:nvPr/>
        </p:nvPicPr>
        <p:blipFill>
          <a:blip r:embed="rId5"/>
          <a:stretch>
            <a:fillRect/>
          </a:stretch>
        </p:blipFill>
        <p:spPr>
          <a:xfrm>
            <a:off x="5848232" y="1776388"/>
            <a:ext cx="1872348" cy="1147143"/>
          </a:xfrm>
          <a:prstGeom prst="rect">
            <a:avLst/>
          </a:prstGeom>
        </p:spPr>
      </p:pic>
      <p:sp>
        <p:nvSpPr>
          <p:cNvPr id="82" name="TextBox 81"/>
          <p:cNvSpPr txBox="1"/>
          <p:nvPr/>
        </p:nvSpPr>
        <p:spPr>
          <a:xfrm>
            <a:off x="7720580" y="3339465"/>
            <a:ext cx="401733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Sign crew sets up sign and flags in a safe location off of the shoulder away from the right away </a:t>
            </a:r>
            <a:endParaRPr lang="en-US" dirty="0">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a:blip r:embed="rId3"/>
          <a:stretch>
            <a:fillRect/>
          </a:stretch>
        </p:blipFill>
        <p:spPr>
          <a:xfrm>
            <a:off x="5297577" y="253133"/>
            <a:ext cx="743248" cy="1007155"/>
          </a:xfrm>
          <a:prstGeom prst="rect">
            <a:avLst/>
          </a:prstGeom>
        </p:spPr>
      </p:pic>
      <p:pic>
        <p:nvPicPr>
          <p:cNvPr id="6" name="Picture 5"/>
          <p:cNvPicPr>
            <a:picLocks noChangeAspect="1"/>
          </p:cNvPicPr>
          <p:nvPr/>
        </p:nvPicPr>
        <p:blipFill>
          <a:blip r:embed="rId6"/>
          <a:stretch>
            <a:fillRect/>
          </a:stretch>
        </p:blipFill>
        <p:spPr>
          <a:xfrm>
            <a:off x="8836556" y="780035"/>
            <a:ext cx="822303" cy="1470952"/>
          </a:xfrm>
          <a:prstGeom prst="rect">
            <a:avLst/>
          </a:prstGeom>
        </p:spPr>
      </p:pic>
      <p:pic>
        <p:nvPicPr>
          <p:cNvPr id="7" name="Picture 6"/>
          <p:cNvPicPr>
            <a:picLocks noChangeAspect="1"/>
          </p:cNvPicPr>
          <p:nvPr/>
        </p:nvPicPr>
        <p:blipFill>
          <a:blip r:embed="rId7"/>
          <a:stretch>
            <a:fillRect/>
          </a:stretch>
        </p:blipFill>
        <p:spPr>
          <a:xfrm>
            <a:off x="6315079" y="4515517"/>
            <a:ext cx="1870567" cy="1551323"/>
          </a:xfrm>
          <a:prstGeom prst="rect">
            <a:avLst/>
          </a:prstGeom>
        </p:spPr>
      </p:pic>
    </p:spTree>
    <p:extLst>
      <p:ext uri="{BB962C8B-B14F-4D97-AF65-F5344CB8AC3E}">
        <p14:creationId xmlns:p14="http://schemas.microsoft.com/office/powerpoint/2010/main" val="262976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6968" y="73469"/>
            <a:ext cx="10515600" cy="820149"/>
          </a:xfrm>
        </p:spPr>
        <p:txBody>
          <a:bodyPr anchor="ctr" anchorCtr="1"/>
          <a:lstStyle/>
          <a:p>
            <a:r>
              <a:rPr lang="en-US" b="1" dirty="0">
                <a:latin typeface="Times New Roman" panose="02020603050405020304" pitchFamily="18" charset="0"/>
                <a:cs typeface="Times New Roman" panose="02020603050405020304" pitchFamily="18" charset="0"/>
              </a:rPr>
              <a:t>Back 2 Work Family</a:t>
            </a:r>
          </a:p>
        </p:txBody>
      </p:sp>
      <p:sp>
        <p:nvSpPr>
          <p:cNvPr id="3" name="Content Placeholder 2"/>
          <p:cNvSpPr>
            <a:spLocks noGrp="1"/>
          </p:cNvSpPr>
          <p:nvPr>
            <p:ph idx="1"/>
          </p:nvPr>
        </p:nvSpPr>
        <p:spPr>
          <a:xfrm>
            <a:off x="375920" y="893618"/>
            <a:ext cx="5984240" cy="6047508"/>
          </a:xfrm>
        </p:spPr>
        <p:txBody>
          <a:bodyPr>
            <a:normAutofit/>
          </a:bodyPr>
          <a:lstStyle/>
          <a:p>
            <a:pPr>
              <a:lnSpc>
                <a:spcPct val="120000"/>
              </a:lnSpc>
            </a:pPr>
            <a:r>
              <a:rPr lang="en-US" dirty="0">
                <a:latin typeface="Times New Roman" panose="02020603050405020304" pitchFamily="18" charset="0"/>
                <a:cs typeface="Times New Roman" panose="02020603050405020304" pitchFamily="18" charset="0"/>
              </a:rPr>
              <a:t>Center of Employment </a:t>
            </a:r>
            <a:r>
              <a:rPr lang="en-US" dirty="0" smtClean="0">
                <a:latin typeface="Times New Roman" panose="02020603050405020304" pitchFamily="18" charset="0"/>
                <a:cs typeface="Times New Roman" panose="02020603050405020304" pitchFamily="18" charset="0"/>
              </a:rPr>
              <a:t>Opportunities</a:t>
            </a:r>
          </a:p>
          <a:p>
            <a:pPr>
              <a:lnSpc>
                <a:spcPct val="120000"/>
              </a:lnSpc>
            </a:pPr>
            <a:r>
              <a:rPr lang="en-US" dirty="0" smtClean="0">
                <a:latin typeface="Times New Roman" panose="02020603050405020304" pitchFamily="18" charset="0"/>
                <a:cs typeface="Times New Roman" panose="02020603050405020304" pitchFamily="18" charset="0"/>
              </a:rPr>
              <a:t>Chrysalis</a:t>
            </a:r>
          </a:p>
          <a:p>
            <a:pPr>
              <a:lnSpc>
                <a:spcPct val="120000"/>
              </a:lnSpc>
            </a:pPr>
            <a:r>
              <a:rPr lang="en-US" dirty="0" smtClean="0">
                <a:latin typeface="Times New Roman" panose="02020603050405020304" pitchFamily="18" charset="0"/>
                <a:cs typeface="Times New Roman" panose="02020603050405020304" pitchFamily="18" charset="0"/>
              </a:rPr>
              <a:t>Community </a:t>
            </a:r>
            <a:r>
              <a:rPr lang="en-US" dirty="0">
                <a:latin typeface="Times New Roman" panose="02020603050405020304" pitchFamily="18" charset="0"/>
                <a:cs typeface="Times New Roman" panose="02020603050405020304" pitchFamily="18" charset="0"/>
              </a:rPr>
              <a:t>Services Employment </a:t>
            </a:r>
            <a:r>
              <a:rPr lang="en-US" dirty="0" smtClean="0">
                <a:latin typeface="Times New Roman" panose="02020603050405020304" pitchFamily="18" charset="0"/>
                <a:cs typeface="Times New Roman" panose="02020603050405020304" pitchFamily="18" charset="0"/>
              </a:rPr>
              <a:t>Training </a:t>
            </a:r>
          </a:p>
          <a:p>
            <a:pPr>
              <a:lnSpc>
                <a:spcPct val="120000"/>
              </a:lnSpc>
            </a:pPr>
            <a:r>
              <a:rPr lang="en-US" dirty="0" smtClean="0">
                <a:latin typeface="Times New Roman" panose="02020603050405020304" pitchFamily="18" charset="0"/>
                <a:cs typeface="Times New Roman" panose="02020603050405020304" pitchFamily="18" charset="0"/>
              </a:rPr>
              <a:t>Conservation Corps of Long Beach</a:t>
            </a:r>
          </a:p>
          <a:p>
            <a:pPr>
              <a:lnSpc>
                <a:spcPct val="120000"/>
              </a:lnSpc>
            </a:pPr>
            <a:r>
              <a:rPr lang="en-US" dirty="0" smtClean="0">
                <a:latin typeface="Times New Roman" panose="02020603050405020304" pitchFamily="18" charset="0"/>
                <a:cs typeface="Times New Roman" panose="02020603050405020304" pitchFamily="18" charset="0"/>
              </a:rPr>
              <a:t>Elijah House</a:t>
            </a:r>
          </a:p>
          <a:p>
            <a:pPr>
              <a:lnSpc>
                <a:spcPct val="120000"/>
              </a:lnSpc>
            </a:pPr>
            <a:r>
              <a:rPr lang="en-US" dirty="0" smtClean="0">
                <a:latin typeface="Times New Roman" panose="02020603050405020304" pitchFamily="18" charset="0"/>
                <a:cs typeface="Times New Roman" panose="02020603050405020304" pitchFamily="18" charset="0"/>
              </a:rPr>
              <a:t>Farmworkers Institute of Education &amp; Leadership; Cesar Chavez Environment Corps </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0160" y="903316"/>
            <a:ext cx="5831840" cy="4953151"/>
          </a:xfrm>
          <a:prstGeom prst="rect">
            <a:avLst/>
          </a:prstGeom>
          <a:noFill/>
        </p:spPr>
        <p:txBody>
          <a:bodyPr wrap="square" rtlCol="0">
            <a:spAutoFit/>
          </a:bodyPr>
          <a:lstStyle/>
          <a:p>
            <a:pPr marL="228600" lvl="0" indent="-228600">
              <a:lnSpc>
                <a:spcPct val="12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Five Keys</a:t>
            </a:r>
          </a:p>
          <a:p>
            <a:pPr marL="228600" lvl="0" indent="-228600">
              <a:lnSpc>
                <a:spcPct val="120000"/>
              </a:lnSpc>
              <a:spcBef>
                <a:spcPts val="1000"/>
              </a:spcBef>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Lincoln </a:t>
            </a:r>
            <a:r>
              <a:rPr lang="en-US" sz="2800" dirty="0">
                <a:solidFill>
                  <a:prstClr val="black"/>
                </a:solidFill>
                <a:latin typeface="Times New Roman" panose="02020603050405020304" pitchFamily="18" charset="0"/>
                <a:cs typeface="Times New Roman" panose="02020603050405020304" pitchFamily="18" charset="0"/>
              </a:rPr>
              <a:t>Training </a:t>
            </a:r>
            <a:r>
              <a:rPr lang="en-US" sz="2800" dirty="0" smtClean="0">
                <a:solidFill>
                  <a:prstClr val="black"/>
                </a:solidFill>
                <a:latin typeface="Times New Roman" panose="02020603050405020304" pitchFamily="18" charset="0"/>
                <a:cs typeface="Times New Roman" panose="02020603050405020304" pitchFamily="18" charset="0"/>
              </a:rPr>
              <a:t>Center</a:t>
            </a:r>
            <a:endParaRPr lang="en-US" sz="2800" dirty="0">
              <a:solidFill>
                <a:prstClr val="black"/>
              </a:solidFill>
              <a:latin typeface="Times New Roman" panose="02020603050405020304" pitchFamily="18" charset="0"/>
              <a:cs typeface="Times New Roman" panose="02020603050405020304" pitchFamily="18" charset="0"/>
            </a:endParaRPr>
          </a:p>
          <a:p>
            <a:pPr marL="228600" lvl="0" indent="-228600">
              <a:lnSpc>
                <a:spcPct val="12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Managed Career Solutions </a:t>
            </a:r>
            <a:endParaRPr lang="en-US" sz="2800" dirty="0" smtClean="0">
              <a:solidFill>
                <a:prstClr val="black"/>
              </a:solidFill>
              <a:latin typeface="Times New Roman" panose="02020603050405020304" pitchFamily="18" charset="0"/>
              <a:cs typeface="Times New Roman" panose="02020603050405020304" pitchFamily="18" charset="0"/>
            </a:endParaRPr>
          </a:p>
          <a:p>
            <a:pPr marL="228600" lvl="0" indent="-228600">
              <a:lnSpc>
                <a:spcPct val="120000"/>
              </a:lnSpc>
              <a:spcBef>
                <a:spcPts val="1000"/>
              </a:spcBef>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Orange </a:t>
            </a:r>
            <a:r>
              <a:rPr lang="en-US" sz="2800" dirty="0">
                <a:solidFill>
                  <a:prstClr val="black"/>
                </a:solidFill>
                <a:latin typeface="Times New Roman" panose="02020603050405020304" pitchFamily="18" charset="0"/>
                <a:cs typeface="Times New Roman" panose="02020603050405020304" pitchFamily="18" charset="0"/>
              </a:rPr>
              <a:t>County Conservation Corps</a:t>
            </a:r>
          </a:p>
          <a:p>
            <a:pPr marL="228600" lvl="0" indent="-228600">
              <a:lnSpc>
                <a:spcPct val="12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San Bernardino Community College District</a:t>
            </a:r>
          </a:p>
          <a:p>
            <a:pPr marL="228600" lvl="0" indent="-228600">
              <a:lnSpc>
                <a:spcPct val="12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San Francisco Conservation Corps</a:t>
            </a:r>
          </a:p>
          <a:p>
            <a:pPr marL="228600" lvl="0" indent="-228600">
              <a:lnSpc>
                <a:spcPct val="12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Urban Corps of San Diego County</a:t>
            </a:r>
          </a:p>
        </p:txBody>
      </p:sp>
    </p:spTree>
    <p:extLst>
      <p:ext uri="{BB962C8B-B14F-4D97-AF65-F5344CB8AC3E}">
        <p14:creationId xmlns:p14="http://schemas.microsoft.com/office/powerpoint/2010/main" val="800441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5057456" y="1551426"/>
            <a:ext cx="960381" cy="1445888"/>
          </a:xfrm>
          <a:prstGeom prst="rect">
            <a:avLst/>
          </a:prstGeom>
        </p:spPr>
      </p:pic>
      <p:cxnSp>
        <p:nvCxnSpPr>
          <p:cNvPr id="5" name="Straight Connector 4"/>
          <p:cNvCxnSpPr/>
          <p:nvPr/>
        </p:nvCxnSpPr>
        <p:spPr>
          <a:xfrm>
            <a:off x="3029337" y="2192694"/>
            <a:ext cx="0" cy="5131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3"/>
          <a:stretch>
            <a:fillRect/>
          </a:stretch>
        </p:blipFill>
        <p:spPr>
          <a:xfrm>
            <a:off x="6397751" y="3471649"/>
            <a:ext cx="6097" cy="524301"/>
          </a:xfrm>
          <a:prstGeom prst="rect">
            <a:avLst/>
          </a:prstGeom>
        </p:spPr>
      </p:pic>
      <p:cxnSp>
        <p:nvCxnSpPr>
          <p:cNvPr id="9" name="Straight Connector 8"/>
          <p:cNvCxnSpPr/>
          <p:nvPr/>
        </p:nvCxnSpPr>
        <p:spPr>
          <a:xfrm>
            <a:off x="3038669" y="1412032"/>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029337" y="308287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3029337" y="3921305"/>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29337" y="4743061"/>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38669" y="568856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795935" y="335902"/>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309396" y="460310"/>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020006" y="622040"/>
            <a:ext cx="0" cy="513184"/>
          </a:xfrm>
          <a:prstGeom prst="line">
            <a:avLst/>
          </a:prstGeom>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6656912" y="335901"/>
            <a:ext cx="5617029" cy="6204857"/>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6057137" y="335901"/>
            <a:ext cx="774441" cy="6204857"/>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ounded Rectangle 20"/>
          <p:cNvSpPr/>
          <p:nvPr/>
        </p:nvSpPr>
        <p:spPr>
          <a:xfrm>
            <a:off x="5057456" y="4041887"/>
            <a:ext cx="1043511" cy="110814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ounded Rectangle 21"/>
          <p:cNvSpPr/>
          <p:nvPr/>
        </p:nvSpPr>
        <p:spPr>
          <a:xfrm>
            <a:off x="5384985" y="5292109"/>
            <a:ext cx="626277" cy="1065047"/>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4" name="Straight Connector 23"/>
          <p:cNvCxnSpPr/>
          <p:nvPr/>
        </p:nvCxnSpPr>
        <p:spPr>
          <a:xfrm>
            <a:off x="5578024" y="5150031"/>
            <a:ext cx="76262" cy="142078"/>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a:off x="5736931" y="5150031"/>
            <a:ext cx="112060" cy="142078"/>
          </a:xfrm>
          <a:prstGeom prst="line">
            <a:avLst/>
          </a:prstGeom>
        </p:spPr>
        <p:style>
          <a:lnRef idx="3">
            <a:schemeClr val="dk1"/>
          </a:lnRef>
          <a:fillRef idx="0">
            <a:schemeClr val="dk1"/>
          </a:fillRef>
          <a:effectRef idx="2">
            <a:schemeClr val="dk1"/>
          </a:effectRef>
          <a:fontRef idx="minor">
            <a:schemeClr val="tx1"/>
          </a:fontRef>
        </p:style>
      </p:cxnSp>
      <p:sp>
        <p:nvSpPr>
          <p:cNvPr id="28" name="Up Arrow 27"/>
          <p:cNvSpPr/>
          <p:nvPr/>
        </p:nvSpPr>
        <p:spPr>
          <a:xfrm>
            <a:off x="3603904" y="1054075"/>
            <a:ext cx="429208" cy="994703"/>
          </a:xfrm>
          <a:prstGeom prst="up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Up Arrow 28"/>
          <p:cNvSpPr/>
          <p:nvPr/>
        </p:nvSpPr>
        <p:spPr>
          <a:xfrm>
            <a:off x="3626497" y="4363450"/>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Up Arrow 29"/>
          <p:cNvSpPr/>
          <p:nvPr/>
        </p:nvSpPr>
        <p:spPr>
          <a:xfrm>
            <a:off x="1922108" y="4278648"/>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Up Arrow 30"/>
          <p:cNvSpPr/>
          <p:nvPr/>
        </p:nvSpPr>
        <p:spPr>
          <a:xfrm>
            <a:off x="2032517" y="1031031"/>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3" name="Picture 7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84192" y="2392535"/>
            <a:ext cx="371520" cy="405457"/>
          </a:xfrm>
          <a:prstGeom prst="rect">
            <a:avLst/>
          </a:prstGeom>
        </p:spPr>
      </p:pic>
      <p:pic>
        <p:nvPicPr>
          <p:cNvPr id="75" name="Picture 7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9826498">
            <a:off x="5214635" y="2601364"/>
            <a:ext cx="380043" cy="414759"/>
          </a:xfrm>
          <a:prstGeom prst="rect">
            <a:avLst/>
          </a:prstGeom>
        </p:spPr>
      </p:pic>
      <p:pic>
        <p:nvPicPr>
          <p:cNvPr id="72" name="Picture 71"/>
          <p:cNvPicPr>
            <a:picLocks noChangeAspect="1"/>
          </p:cNvPicPr>
          <p:nvPr/>
        </p:nvPicPr>
        <p:blipFill>
          <a:blip r:embed="rId6">
            <a:extLst>
              <a:ext uri="{BEBA8EAE-BF5A-486C-A8C5-ECC9F3942E4B}">
                <a14:imgProps xmlns:a14="http://schemas.microsoft.com/office/drawing/2010/main">
                  <a14:imgLayer r:embed="rId7">
                    <a14:imgEffect>
                      <a14:backgroundRemoval t="9901" b="99010" l="0" r="89437">
                        <a14:foregroundMark x1="22535" y1="77228" x2="704" y2="84158"/>
                        <a14:foregroundMark x1="2113" y1="86634" x2="37324" y2="99010"/>
                        <a14:foregroundMark x1="53521" y1="96040" x2="86620" y2="86634"/>
                        <a14:foregroundMark x1="72535" y1="81683" x2="87324" y2="87624"/>
                        <a14:backgroundMark x1="22535" y1="72772" x2="0" y2="82673"/>
                        <a14:backgroundMark x1="5634" y1="89109" x2="35915" y2="99505"/>
                        <a14:backgroundMark x1="69014" y1="94059" x2="40141" y2="99505"/>
                      </a14:backgroundRemoval>
                    </a14:imgEffect>
                  </a14:imgLayer>
                </a14:imgProps>
              </a:ext>
            </a:extLst>
          </a:blip>
          <a:stretch>
            <a:fillRect/>
          </a:stretch>
        </p:blipFill>
        <p:spPr>
          <a:xfrm>
            <a:off x="4959213" y="2497196"/>
            <a:ext cx="479147" cy="681603"/>
          </a:xfrm>
          <a:prstGeom prst="rect">
            <a:avLst/>
          </a:prstGeom>
        </p:spPr>
      </p:pic>
      <p:pic>
        <p:nvPicPr>
          <p:cNvPr id="47" name="Picture 46"/>
          <p:cNvPicPr>
            <a:picLocks noChangeAspect="1"/>
          </p:cNvPicPr>
          <p:nvPr/>
        </p:nvPicPr>
        <p:blipFill>
          <a:blip r:embed="rId8"/>
          <a:stretch>
            <a:fillRect/>
          </a:stretch>
        </p:blipFill>
        <p:spPr>
          <a:xfrm>
            <a:off x="5250120" y="165362"/>
            <a:ext cx="655808" cy="888667"/>
          </a:xfrm>
          <a:prstGeom prst="rect">
            <a:avLst/>
          </a:prstGeom>
        </p:spPr>
      </p:pic>
      <p:sp>
        <p:nvSpPr>
          <p:cNvPr id="25" name="TextBox 24"/>
          <p:cNvSpPr txBox="1"/>
          <p:nvPr/>
        </p:nvSpPr>
        <p:spPr>
          <a:xfrm>
            <a:off x="7669763" y="1925216"/>
            <a:ext cx="4068147" cy="17543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Place Sign with Flags on the paved shoulder not impeding Fog line. Place Sand bags on opposite sides of the stand.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Place cone in front of sign aligned with inside Corner of the sign. </a:t>
            </a:r>
            <a:endParaRPr lang="en-US" dirty="0">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8"/>
          <a:stretch>
            <a:fillRect/>
          </a:stretch>
        </p:blipFill>
        <p:spPr>
          <a:xfrm>
            <a:off x="7387523" y="967698"/>
            <a:ext cx="655808" cy="888667"/>
          </a:xfrm>
          <a:prstGeom prst="rect">
            <a:avLst/>
          </a:prstGeom>
        </p:spPr>
      </p:pic>
      <p:pic>
        <p:nvPicPr>
          <p:cNvPr id="3" name="Picture 2"/>
          <p:cNvPicPr>
            <a:picLocks noChangeAspect="1"/>
          </p:cNvPicPr>
          <p:nvPr/>
        </p:nvPicPr>
        <p:blipFill>
          <a:blip r:embed="rId9"/>
          <a:stretch>
            <a:fillRect/>
          </a:stretch>
        </p:blipFill>
        <p:spPr>
          <a:xfrm>
            <a:off x="8249181" y="668864"/>
            <a:ext cx="979674" cy="1276988"/>
          </a:xfrm>
          <a:prstGeom prst="rect">
            <a:avLst/>
          </a:prstGeom>
        </p:spPr>
      </p:pic>
      <p:pic>
        <p:nvPicPr>
          <p:cNvPr id="4" name="Picture 3"/>
          <p:cNvPicPr>
            <a:picLocks noChangeAspect="1"/>
          </p:cNvPicPr>
          <p:nvPr/>
        </p:nvPicPr>
        <p:blipFill>
          <a:blip r:embed="rId10"/>
          <a:stretch>
            <a:fillRect/>
          </a:stretch>
        </p:blipFill>
        <p:spPr>
          <a:xfrm>
            <a:off x="9377671" y="1029549"/>
            <a:ext cx="652329" cy="890093"/>
          </a:xfrm>
          <a:prstGeom prst="rect">
            <a:avLst/>
          </a:prstGeom>
        </p:spPr>
      </p:pic>
      <p:pic>
        <p:nvPicPr>
          <p:cNvPr id="6" name="Picture 5"/>
          <p:cNvPicPr>
            <a:picLocks noChangeAspect="1"/>
          </p:cNvPicPr>
          <p:nvPr/>
        </p:nvPicPr>
        <p:blipFill>
          <a:blip r:embed="rId11"/>
          <a:stretch>
            <a:fillRect/>
          </a:stretch>
        </p:blipFill>
        <p:spPr>
          <a:xfrm>
            <a:off x="6108127" y="2056465"/>
            <a:ext cx="1342228" cy="826323"/>
          </a:xfrm>
          <a:prstGeom prst="rect">
            <a:avLst/>
          </a:prstGeom>
        </p:spPr>
      </p:pic>
    </p:spTree>
    <p:extLst>
      <p:ext uri="{BB962C8B-B14F-4D97-AF65-F5344CB8AC3E}">
        <p14:creationId xmlns:p14="http://schemas.microsoft.com/office/powerpoint/2010/main" val="12251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020006" y="622040"/>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3038669" y="1412032"/>
            <a:ext cx="0" cy="513184"/>
          </a:xfrm>
          <a:prstGeom prst="line">
            <a:avLst/>
          </a:prstGeom>
          <a:ln/>
        </p:spPr>
        <p:style>
          <a:lnRef idx="3">
            <a:schemeClr val="dk1"/>
          </a:lnRef>
          <a:fillRef idx="0">
            <a:schemeClr val="dk1"/>
          </a:fillRef>
          <a:effectRef idx="2">
            <a:schemeClr val="dk1"/>
          </a:effectRef>
          <a:fontRef idx="minor">
            <a:schemeClr val="tx1"/>
          </a:fontRef>
        </p:style>
      </p:cxnSp>
      <p:sp>
        <p:nvSpPr>
          <p:cNvPr id="28" name="Up Arrow 27"/>
          <p:cNvSpPr/>
          <p:nvPr/>
        </p:nvSpPr>
        <p:spPr>
          <a:xfrm>
            <a:off x="3603904" y="1054075"/>
            <a:ext cx="429208" cy="994703"/>
          </a:xfrm>
          <a:prstGeom prst="up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926869">
            <a:off x="2936030" y="293322"/>
            <a:ext cx="1380931" cy="1959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795935" y="335902"/>
            <a:ext cx="0" cy="6204857"/>
          </a:xfrm>
          <a:prstGeom prst="line">
            <a:avLst/>
          </a:prstGeom>
          <a:ln w="76200"/>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029337" y="2192694"/>
            <a:ext cx="0" cy="5131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2"/>
          <a:stretch>
            <a:fillRect/>
          </a:stretch>
        </p:blipFill>
        <p:spPr>
          <a:xfrm>
            <a:off x="6397751" y="3471649"/>
            <a:ext cx="6097" cy="524301"/>
          </a:xfrm>
          <a:prstGeom prst="rect">
            <a:avLst/>
          </a:prstGeom>
        </p:spPr>
      </p:pic>
      <p:cxnSp>
        <p:nvCxnSpPr>
          <p:cNvPr id="10" name="Straight Connector 9"/>
          <p:cNvCxnSpPr/>
          <p:nvPr/>
        </p:nvCxnSpPr>
        <p:spPr>
          <a:xfrm>
            <a:off x="3029337" y="308287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3029337" y="3921305"/>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29337" y="4743061"/>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38669" y="568856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309396" y="460310"/>
            <a:ext cx="0" cy="6204857"/>
          </a:xfrm>
          <a:prstGeom prst="line">
            <a:avLst/>
          </a:prstGeom>
        </p:spPr>
        <p:style>
          <a:lnRef idx="3">
            <a:schemeClr val="dk1"/>
          </a:lnRef>
          <a:fillRef idx="0">
            <a:schemeClr val="dk1"/>
          </a:fillRef>
          <a:effectRef idx="2">
            <a:schemeClr val="dk1"/>
          </a:effectRef>
          <a:fontRef idx="minor">
            <a:schemeClr val="tx1"/>
          </a:fontRef>
        </p:style>
      </p:cxnSp>
      <p:sp>
        <p:nvSpPr>
          <p:cNvPr id="29" name="Up Arrow 28"/>
          <p:cNvSpPr/>
          <p:nvPr/>
        </p:nvSpPr>
        <p:spPr>
          <a:xfrm>
            <a:off x="3626497" y="4363450"/>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a:off x="1922108" y="4278648"/>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a:off x="2032517" y="1031031"/>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65" b="89655" l="574" r="96750">
                        <a14:foregroundMark x1="574" y1="1592" x2="22753" y2="1592"/>
                        <a14:foregroundMark x1="71511" y1="3448" x2="96750" y2="265"/>
                      </a14:backgroundRemoval>
                    </a14:imgEffect>
                  </a14:imgLayer>
                </a14:imgProps>
              </a:ext>
            </a:extLst>
          </a:blip>
          <a:stretch>
            <a:fillRect/>
          </a:stretch>
        </p:blipFill>
        <p:spPr>
          <a:xfrm>
            <a:off x="3120898" y="1031031"/>
            <a:ext cx="7208543" cy="5209348"/>
          </a:xfrm>
          <a:prstGeom prst="rect">
            <a:avLst/>
          </a:prstGeom>
        </p:spPr>
      </p:pic>
      <p:sp>
        <p:nvSpPr>
          <p:cNvPr id="6" name="Rounded Rectangle 5"/>
          <p:cNvSpPr/>
          <p:nvPr/>
        </p:nvSpPr>
        <p:spPr>
          <a:xfrm rot="20221104">
            <a:off x="2789438" y="4755432"/>
            <a:ext cx="1380931" cy="1959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548430">
            <a:off x="2225845" y="2593995"/>
            <a:ext cx="1380931" cy="1959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686800" y="4434489"/>
            <a:ext cx="3172408" cy="1200329"/>
          </a:xfrm>
          <a:prstGeom prst="rect">
            <a:avLst/>
          </a:prstGeom>
          <a:noFill/>
        </p:spPr>
        <p:txBody>
          <a:bodyPr wrap="square" rtlCol="0">
            <a:spAutoFit/>
          </a:bodyPr>
          <a:lstStyle/>
          <a:p>
            <a:r>
              <a:rPr lang="en-US" dirty="0" smtClean="0"/>
              <a:t>Without the cone the driver may think the sign is impeding the fog line which can cause greater hazards</a:t>
            </a:r>
            <a:endParaRPr lang="en-US" dirty="0"/>
          </a:p>
        </p:txBody>
      </p:sp>
    </p:spTree>
    <p:extLst>
      <p:ext uri="{BB962C8B-B14F-4D97-AF65-F5344CB8AC3E}">
        <p14:creationId xmlns:p14="http://schemas.microsoft.com/office/powerpoint/2010/main" val="331582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animBg="1"/>
      <p:bldP spid="6" grpId="1" animBg="1"/>
      <p:bldP spid="33" grpId="0" animBg="1"/>
      <p:bldP spid="3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51518" y="382343"/>
            <a:ext cx="2202871" cy="6195487"/>
          </a:xfrm>
          <a:prstGeom prst="rect">
            <a:avLst/>
          </a:prstGeom>
        </p:spPr>
      </p:pic>
      <p:pic>
        <p:nvPicPr>
          <p:cNvPr id="3" name="Picture 2"/>
          <p:cNvPicPr>
            <a:picLocks noChangeAspect="1"/>
          </p:cNvPicPr>
          <p:nvPr/>
        </p:nvPicPr>
        <p:blipFill>
          <a:blip r:embed="rId3"/>
          <a:stretch>
            <a:fillRect/>
          </a:stretch>
        </p:blipFill>
        <p:spPr>
          <a:xfrm>
            <a:off x="7907903" y="365468"/>
            <a:ext cx="4284097" cy="6212362"/>
          </a:xfrm>
          <a:prstGeom prst="rect">
            <a:avLst/>
          </a:prstGeom>
        </p:spPr>
      </p:pic>
      <p:cxnSp>
        <p:nvCxnSpPr>
          <p:cNvPr id="5" name="Straight Connector 4"/>
          <p:cNvCxnSpPr/>
          <p:nvPr/>
        </p:nvCxnSpPr>
        <p:spPr>
          <a:xfrm>
            <a:off x="3029337" y="2192694"/>
            <a:ext cx="0" cy="5131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4"/>
          <a:stretch>
            <a:fillRect/>
          </a:stretch>
        </p:blipFill>
        <p:spPr>
          <a:xfrm>
            <a:off x="6397751" y="3471649"/>
            <a:ext cx="6097" cy="524301"/>
          </a:xfrm>
          <a:prstGeom prst="rect">
            <a:avLst/>
          </a:prstGeom>
        </p:spPr>
      </p:pic>
      <p:cxnSp>
        <p:nvCxnSpPr>
          <p:cNvPr id="9" name="Straight Connector 8"/>
          <p:cNvCxnSpPr/>
          <p:nvPr/>
        </p:nvCxnSpPr>
        <p:spPr>
          <a:xfrm>
            <a:off x="3038669" y="1412032"/>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029337" y="308287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3029337" y="3921305"/>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29337" y="4743061"/>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38669" y="568856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795935" y="335902"/>
            <a:ext cx="0" cy="6204857"/>
          </a:xfrm>
          <a:prstGeom prst="line">
            <a:avLst/>
          </a:prstGeom>
          <a:ln w="76200"/>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020006" y="622040"/>
            <a:ext cx="0" cy="513184"/>
          </a:xfrm>
          <a:prstGeom prst="line">
            <a:avLst/>
          </a:prstGeom>
          <a:ln/>
        </p:spPr>
        <p:style>
          <a:lnRef idx="3">
            <a:schemeClr val="dk1"/>
          </a:lnRef>
          <a:fillRef idx="0">
            <a:schemeClr val="dk1"/>
          </a:fillRef>
          <a:effectRef idx="2">
            <a:schemeClr val="dk1"/>
          </a:effectRef>
          <a:fontRef idx="minor">
            <a:schemeClr val="tx1"/>
          </a:fontRef>
        </p:style>
      </p:cxnSp>
      <p:sp>
        <p:nvSpPr>
          <p:cNvPr id="28" name="Up Arrow 27"/>
          <p:cNvSpPr/>
          <p:nvPr/>
        </p:nvSpPr>
        <p:spPr>
          <a:xfrm>
            <a:off x="3603904" y="1054075"/>
            <a:ext cx="429208" cy="994703"/>
          </a:xfrm>
          <a:prstGeom prst="up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9" name="Up Arrow 28"/>
          <p:cNvSpPr/>
          <p:nvPr/>
        </p:nvSpPr>
        <p:spPr>
          <a:xfrm>
            <a:off x="3626497" y="4363450"/>
            <a:ext cx="429208" cy="994703"/>
          </a:xfrm>
          <a:prstGeom prst="up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30" name="Up Arrow 29"/>
          <p:cNvSpPr/>
          <p:nvPr/>
        </p:nvSpPr>
        <p:spPr>
          <a:xfrm>
            <a:off x="1922108" y="4278648"/>
            <a:ext cx="429208" cy="994703"/>
          </a:xfrm>
          <a:prstGeom prst="up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31" name="Up Arrow 30"/>
          <p:cNvSpPr/>
          <p:nvPr/>
        </p:nvSpPr>
        <p:spPr>
          <a:xfrm>
            <a:off x="2032517" y="1031031"/>
            <a:ext cx="429208" cy="994703"/>
          </a:xfrm>
          <a:prstGeom prst="up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5055877" y="1135224"/>
            <a:ext cx="2304356" cy="4334276"/>
          </a:xfrm>
          <a:prstGeom prst="rect">
            <a:avLst/>
          </a:prstGeom>
        </p:spPr>
      </p:pic>
      <p:cxnSp>
        <p:nvCxnSpPr>
          <p:cNvPr id="32" name="Straight Connector 31"/>
          <p:cNvCxnSpPr/>
          <p:nvPr/>
        </p:nvCxnSpPr>
        <p:spPr>
          <a:xfrm>
            <a:off x="5683756" y="3246819"/>
            <a:ext cx="0" cy="217715"/>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5683756" y="2830947"/>
            <a:ext cx="0" cy="251926"/>
          </a:xfrm>
          <a:prstGeom prst="line">
            <a:avLst/>
          </a:prstGeom>
          <a:ln/>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5683756" y="2306877"/>
            <a:ext cx="3111" cy="267478"/>
          </a:xfrm>
          <a:prstGeom prst="line">
            <a:avLst/>
          </a:prstGeom>
          <a:ln/>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5683756" y="3687807"/>
            <a:ext cx="0" cy="388776"/>
          </a:xfrm>
          <a:prstGeom prst="line">
            <a:avLst/>
          </a:prstGeom>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9119648" y="1605545"/>
            <a:ext cx="3107094" cy="147732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Cone directly aligned with the inside corner of the Sign give drivers a line of site showing that the line does not impede on their lane. </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265909" y="382343"/>
            <a:ext cx="79255" cy="6248942"/>
          </a:xfrm>
          <a:prstGeom prst="rect">
            <a:avLst/>
          </a:prstGeom>
        </p:spPr>
      </p:pic>
    </p:spTree>
    <p:extLst>
      <p:ext uri="{BB962C8B-B14F-4D97-AF65-F5344CB8AC3E}">
        <p14:creationId xmlns:p14="http://schemas.microsoft.com/office/powerpoint/2010/main" val="26312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061544" y="304800"/>
            <a:ext cx="10100441" cy="1143000"/>
          </a:xfrm>
        </p:spPr>
        <p:txBody>
          <a:bodyPr rtlCol="0"/>
          <a:lstStyle/>
          <a:p>
            <a:pPr algn="ctr">
              <a:defRPr/>
            </a:pPr>
            <a:r>
              <a:rPr lang="en-US" b="1" dirty="0">
                <a:latin typeface="Times New Roman" panose="02020603050405020304" pitchFamily="18" charset="0"/>
                <a:cs typeface="Times New Roman" panose="02020603050405020304" pitchFamily="18" charset="0"/>
              </a:rPr>
              <a:t>Shoulder Closures</a:t>
            </a:r>
          </a:p>
        </p:txBody>
      </p:sp>
      <p:sp>
        <p:nvSpPr>
          <p:cNvPr id="155651" name="Rectangle 3"/>
          <p:cNvSpPr>
            <a:spLocks noGrp="1" noChangeArrowheads="1"/>
          </p:cNvSpPr>
          <p:nvPr>
            <p:ph idx="1"/>
          </p:nvPr>
        </p:nvSpPr>
        <p:spPr>
          <a:xfrm>
            <a:off x="1061544" y="1545021"/>
            <a:ext cx="10100441" cy="4855779"/>
          </a:xfrm>
        </p:spPr>
        <p:txBody>
          <a:bodyPr>
            <a:normAutofit lnSpcReduction="10000"/>
          </a:bodyPr>
          <a:lstStyle/>
          <a:p>
            <a:pPr eaLnBrk="1" hangingPunct="1"/>
            <a:r>
              <a:rPr lang="en-US" altLang="en-US" dirty="0">
                <a:latin typeface="Times New Roman" panose="02020603050405020304" pitchFamily="18" charset="0"/>
                <a:cs typeface="Times New Roman" panose="02020603050405020304" pitchFamily="18" charset="0"/>
              </a:rPr>
              <a:t>Shoulders are one of the most dangerous places to work</a:t>
            </a: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Keep a vehicle between yourself and traffic</a:t>
            </a: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Use a shoulder closure with protective vehicles for stationary operations</a:t>
            </a: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Avoid standing or working at the rear of your vehicle</a:t>
            </a: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SPP Crews do not close Shoulders, if shoulder must be closed it shall be done by Caltrans</a:t>
            </a:r>
          </a:p>
        </p:txBody>
      </p:sp>
    </p:spTree>
    <p:extLst>
      <p:ext uri="{BB962C8B-B14F-4D97-AF65-F5344CB8AC3E}">
        <p14:creationId xmlns:p14="http://schemas.microsoft.com/office/powerpoint/2010/main" val="310109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Effect transition="in" filter="blinds(horizontal)">
                                      <p:cBhvr>
                                        <p:cTn id="7" dur="500"/>
                                        <p:tgtEl>
                                          <p:spTgt spid="155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5651">
                                            <p:txEl>
                                              <p:pRg st="2" end="2"/>
                                            </p:txEl>
                                          </p:spTgt>
                                        </p:tgtEl>
                                        <p:attrNameLst>
                                          <p:attrName>style.visibility</p:attrName>
                                        </p:attrNameLst>
                                      </p:cBhvr>
                                      <p:to>
                                        <p:strVal val="visible"/>
                                      </p:to>
                                    </p:set>
                                    <p:animEffect transition="in" filter="blinds(horizontal)">
                                      <p:cBhvr>
                                        <p:cTn id="12" dur="500"/>
                                        <p:tgtEl>
                                          <p:spTgt spid="1556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5651">
                                            <p:txEl>
                                              <p:pRg st="4" end="4"/>
                                            </p:txEl>
                                          </p:spTgt>
                                        </p:tgtEl>
                                        <p:attrNameLst>
                                          <p:attrName>style.visibility</p:attrName>
                                        </p:attrNameLst>
                                      </p:cBhvr>
                                      <p:to>
                                        <p:strVal val="visible"/>
                                      </p:to>
                                    </p:set>
                                    <p:animEffect transition="in" filter="blinds(horizontal)">
                                      <p:cBhvr>
                                        <p:cTn id="17" dur="500"/>
                                        <p:tgtEl>
                                          <p:spTgt spid="15565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5651">
                                            <p:txEl>
                                              <p:pRg st="6" end="6"/>
                                            </p:txEl>
                                          </p:spTgt>
                                        </p:tgtEl>
                                        <p:attrNameLst>
                                          <p:attrName>style.visibility</p:attrName>
                                        </p:attrNameLst>
                                      </p:cBhvr>
                                      <p:to>
                                        <p:strVal val="visible"/>
                                      </p:to>
                                    </p:set>
                                    <p:animEffect transition="in" filter="blinds(horizontal)">
                                      <p:cBhvr>
                                        <p:cTn id="22" dur="500"/>
                                        <p:tgtEl>
                                          <p:spTgt spid="15565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5651">
                                            <p:txEl>
                                              <p:pRg st="8" end="8"/>
                                            </p:txEl>
                                          </p:spTgt>
                                        </p:tgtEl>
                                        <p:attrNameLst>
                                          <p:attrName>style.visibility</p:attrName>
                                        </p:attrNameLst>
                                      </p:cBhvr>
                                      <p:to>
                                        <p:strVal val="visible"/>
                                      </p:to>
                                    </p:set>
                                    <p:animEffect transition="in" filter="blinds(horizontal)">
                                      <p:cBhvr>
                                        <p:cTn id="27" dur="500"/>
                                        <p:tgtEl>
                                          <p:spTgt spid="1556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72055" y="304800"/>
            <a:ext cx="10079421" cy="1143000"/>
          </a:xfrm>
        </p:spPr>
        <p:txBody>
          <a:bodyPr rtlCol="0"/>
          <a:lstStyle/>
          <a:p>
            <a:pPr algn="ctr">
              <a:defRPr/>
            </a:pPr>
            <a:r>
              <a:rPr lang="en-US" altLang="en-US" b="1" dirty="0">
                <a:latin typeface="Times New Roman" panose="02020603050405020304" pitchFamily="18" charset="0"/>
                <a:cs typeface="Times New Roman" panose="02020603050405020304" pitchFamily="18" charset="0"/>
              </a:rPr>
              <a:t>Working On Opposite Sides</a:t>
            </a:r>
          </a:p>
        </p:txBody>
      </p:sp>
      <p:sp>
        <p:nvSpPr>
          <p:cNvPr id="50179" name="Rectangle 3"/>
          <p:cNvSpPr>
            <a:spLocks noGrp="1" noChangeArrowheads="1"/>
          </p:cNvSpPr>
          <p:nvPr>
            <p:ph idx="1"/>
          </p:nvPr>
        </p:nvSpPr>
        <p:spPr>
          <a:xfrm>
            <a:off x="1072055" y="2091559"/>
            <a:ext cx="10079421" cy="4130565"/>
          </a:xfrm>
        </p:spPr>
        <p:txBody>
          <a:bodyPr/>
          <a:lstStyle/>
          <a:p>
            <a:pPr eaLnBrk="1" hangingPunct="1">
              <a:lnSpc>
                <a:spcPct val="90000"/>
              </a:lnSpc>
            </a:pPr>
            <a:r>
              <a:rPr lang="en-US" altLang="en-US" dirty="0">
                <a:latin typeface="Times New Roman" panose="02020603050405020304" pitchFamily="18" charset="0"/>
                <a:cs typeface="Times New Roman" panose="02020603050405020304" pitchFamily="18" charset="0"/>
              </a:rPr>
              <a:t>Crews shall not work directly across from other work operations on the same direction of travel </a:t>
            </a:r>
          </a:p>
          <a:p>
            <a:pPr lvl="1"/>
            <a:r>
              <a:rPr lang="en-US" altLang="en-US" dirty="0">
                <a:latin typeface="Times New Roman" panose="02020603050405020304" pitchFamily="18" charset="0"/>
                <a:cs typeface="Times New Roman" panose="02020603050405020304" pitchFamily="18" charset="0"/>
              </a:rPr>
              <a:t>this includes moving operations</a:t>
            </a:r>
          </a:p>
          <a:p>
            <a:pPr marL="457200" lvl="1" indent="0" eaLnBrk="1" hangingPunct="1">
              <a:lnSpc>
                <a:spcPct val="90000"/>
              </a:lnSpc>
              <a:buNone/>
            </a:pPr>
            <a:endParaRPr lang="en-US" altLang="en-US" dirty="0">
              <a:latin typeface="Times New Roman" panose="02020603050405020304" pitchFamily="18" charset="0"/>
              <a:cs typeface="Times New Roman" panose="02020603050405020304" pitchFamily="18" charset="0"/>
            </a:endParaRPr>
          </a:p>
          <a:p>
            <a:pPr marL="457200" lvl="1" indent="0" eaLnBrk="1" hangingPunct="1">
              <a:lnSpc>
                <a:spcPct val="90000"/>
              </a:lnSpc>
              <a:buNone/>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pPr>
            <a:r>
              <a:rPr lang="en-US" altLang="en-US" dirty="0">
                <a:latin typeface="Times New Roman" panose="02020603050405020304" pitchFamily="18" charset="0"/>
                <a:cs typeface="Times New Roman" panose="02020603050405020304" pitchFamily="18" charset="0"/>
              </a:rPr>
              <a:t>A distance of 2000 feet must be kept between operations working on opposite sides of the highway</a:t>
            </a:r>
          </a:p>
          <a:p>
            <a:pPr lvl="1" eaLnBrk="1" hangingPunct="1">
              <a:lnSpc>
                <a:spcPct val="90000"/>
              </a:lnSpc>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905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58370" name="Picture 1" descr="D-7 2-23-1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763"/>
            <a:ext cx="9144000" cy="68675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051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60418" name="Picture 1" descr="IMG_094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763"/>
            <a:ext cx="9144000" cy="68675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604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93076" y="457200"/>
            <a:ext cx="10047890" cy="1143000"/>
          </a:xfrm>
        </p:spPr>
        <p:txBody>
          <a:bodyPr rtlCol="0"/>
          <a:lstStyle/>
          <a:p>
            <a:pPr algn="ctr">
              <a:defRPr/>
            </a:pPr>
            <a:r>
              <a:rPr lang="en-US" b="1" dirty="0">
                <a:latin typeface="Times New Roman" panose="02020603050405020304" pitchFamily="18" charset="0"/>
                <a:cs typeface="Times New Roman" panose="02020603050405020304" pitchFamily="18" charset="0"/>
              </a:rPr>
              <a:t>Procedures for picking up litter</a:t>
            </a:r>
          </a:p>
        </p:txBody>
      </p:sp>
      <p:sp>
        <p:nvSpPr>
          <p:cNvPr id="26627" name="Rectangle 3"/>
          <p:cNvSpPr>
            <a:spLocks noGrp="1" noChangeArrowheads="1"/>
          </p:cNvSpPr>
          <p:nvPr>
            <p:ph idx="1"/>
          </p:nvPr>
        </p:nvSpPr>
        <p:spPr>
          <a:xfrm>
            <a:off x="1093076" y="1818290"/>
            <a:ext cx="10047890" cy="4734910"/>
          </a:xfrm>
        </p:spPr>
        <p:txBody>
          <a:bodyPr/>
          <a:lstStyle/>
          <a:p>
            <a:pPr eaLnBrk="1" hangingPunct="1"/>
            <a:r>
              <a:rPr lang="en-US" altLang="en-US" dirty="0">
                <a:latin typeface="Times New Roman" panose="02020603050405020304" pitchFamily="18" charset="0"/>
                <a:cs typeface="Times New Roman" panose="02020603050405020304" pitchFamily="18" charset="0"/>
              </a:rPr>
              <a:t>Dropping off 1 at a time (if allowed) so they can walk toward the pickup point facing traffic, much like Adopt A Highway does</a:t>
            </a:r>
          </a:p>
          <a:p>
            <a:pPr eaLnBrk="1" hangingPunct="1"/>
            <a:endParaRPr lang="en-US" altLang="en-US" sz="1800"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Dropping off 2-3 at a time so they can walk toward the pickup point facing traffic, with one of them working as a lookout (Leapfrog)</a:t>
            </a:r>
          </a:p>
          <a:p>
            <a:pPr eaLnBrk="1" hangingPunct="1"/>
            <a:endParaRPr lang="en-US" altLang="en-US" sz="1800"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If it is decided that the crew will all work together in a group, they should use a shadow vehicle behind the van moving along the shoulder, shielding the group of workers. Shadow vehicle will be provided by Caltrans.</a:t>
            </a:r>
          </a:p>
          <a:p>
            <a:pPr eaLnBrk="1" hangingPunct="1"/>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018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29337" y="2192694"/>
            <a:ext cx="0" cy="513184"/>
          </a:xfrm>
          <a:prstGeom prst="line">
            <a:avLst/>
          </a:prstGeom>
          <a:ln/>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3"/>
          <a:stretch>
            <a:fillRect/>
          </a:stretch>
        </p:blipFill>
        <p:spPr>
          <a:xfrm>
            <a:off x="6397751" y="3471649"/>
            <a:ext cx="6097" cy="524301"/>
          </a:xfrm>
          <a:prstGeom prst="rect">
            <a:avLst/>
          </a:prstGeom>
        </p:spPr>
      </p:pic>
      <p:cxnSp>
        <p:nvCxnSpPr>
          <p:cNvPr id="9" name="Straight Connector 8"/>
          <p:cNvCxnSpPr/>
          <p:nvPr/>
        </p:nvCxnSpPr>
        <p:spPr>
          <a:xfrm>
            <a:off x="3038669" y="1412032"/>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3029337" y="308287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3029337" y="3921305"/>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29337" y="4743061"/>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38669" y="5688563"/>
            <a:ext cx="0" cy="513184"/>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795935" y="335902"/>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309396" y="460310"/>
            <a:ext cx="0" cy="6204857"/>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020006" y="622040"/>
            <a:ext cx="0" cy="513184"/>
          </a:xfrm>
          <a:prstGeom prst="line">
            <a:avLst/>
          </a:prstGeom>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6656912" y="335901"/>
            <a:ext cx="5617029" cy="6204857"/>
          </a:xfrm>
          <a:prstGeom prst="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57137" y="335901"/>
            <a:ext cx="774441" cy="6204857"/>
          </a:xfrm>
          <a:prstGeom prst="rect">
            <a:avLst/>
          </a:prstGeom>
          <a:solidFill>
            <a:srgbClr val="996633"/>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a:off x="3603904" y="1054075"/>
            <a:ext cx="429208" cy="994703"/>
          </a:xfrm>
          <a:prstGeom prst="up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28"/>
          <p:cNvSpPr/>
          <p:nvPr/>
        </p:nvSpPr>
        <p:spPr>
          <a:xfrm>
            <a:off x="3626497" y="4363450"/>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a:off x="1922108" y="4278648"/>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 Arrow 30"/>
          <p:cNvSpPr/>
          <p:nvPr/>
        </p:nvSpPr>
        <p:spPr>
          <a:xfrm>
            <a:off x="2032517" y="1031031"/>
            <a:ext cx="429208" cy="994703"/>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183845" y="5221371"/>
            <a:ext cx="746760" cy="1152514"/>
          </a:xfrm>
          <a:prstGeom prst="rect">
            <a:avLst/>
          </a:prstGeom>
        </p:spPr>
      </p:pic>
      <p:pic>
        <p:nvPicPr>
          <p:cNvPr id="4" name="Picture 3"/>
          <p:cNvPicPr>
            <a:picLocks noChangeAspect="1"/>
          </p:cNvPicPr>
          <p:nvPr/>
        </p:nvPicPr>
        <p:blipFill>
          <a:blip r:embed="rId4"/>
          <a:stretch>
            <a:fillRect/>
          </a:stretch>
        </p:blipFill>
        <p:spPr>
          <a:xfrm>
            <a:off x="5251817" y="460310"/>
            <a:ext cx="670665" cy="1035073"/>
          </a:xfrm>
          <a:prstGeom prst="rect">
            <a:avLst/>
          </a:prstGeom>
        </p:spPr>
      </p:pic>
      <p:pic>
        <p:nvPicPr>
          <p:cNvPr id="6" name="Picture 5"/>
          <p:cNvPicPr>
            <a:picLocks noChangeAspect="1"/>
          </p:cNvPicPr>
          <p:nvPr/>
        </p:nvPicPr>
        <p:blipFill>
          <a:blip r:embed="rId4"/>
          <a:stretch>
            <a:fillRect/>
          </a:stretch>
        </p:blipFill>
        <p:spPr>
          <a:xfrm>
            <a:off x="5182028" y="2893989"/>
            <a:ext cx="748577" cy="1155319"/>
          </a:xfrm>
          <a:prstGeom prst="rect">
            <a:avLst/>
          </a:prstGeom>
        </p:spPr>
      </p:pic>
      <p:pic>
        <p:nvPicPr>
          <p:cNvPr id="2" name="Picture 1"/>
          <p:cNvPicPr>
            <a:picLocks noChangeAspect="1"/>
          </p:cNvPicPr>
          <p:nvPr/>
        </p:nvPicPr>
        <p:blipFill>
          <a:blip r:embed="rId5"/>
          <a:stretch>
            <a:fillRect/>
          </a:stretch>
        </p:blipFill>
        <p:spPr>
          <a:xfrm>
            <a:off x="6924989" y="480650"/>
            <a:ext cx="1989976" cy="1220519"/>
          </a:xfrm>
          <a:prstGeom prst="rect">
            <a:avLst/>
          </a:prstGeom>
        </p:spPr>
      </p:pic>
      <p:pic>
        <p:nvPicPr>
          <p:cNvPr id="7" name="Picture 6"/>
          <p:cNvPicPr>
            <a:picLocks noChangeAspect="1"/>
          </p:cNvPicPr>
          <p:nvPr/>
        </p:nvPicPr>
        <p:blipFill>
          <a:blip r:embed="rId6"/>
          <a:stretch>
            <a:fillRect/>
          </a:stretch>
        </p:blipFill>
        <p:spPr>
          <a:xfrm>
            <a:off x="6919169" y="3082873"/>
            <a:ext cx="1987468" cy="1219306"/>
          </a:xfrm>
          <a:prstGeom prst="rect">
            <a:avLst/>
          </a:prstGeom>
        </p:spPr>
      </p:pic>
      <p:sp>
        <p:nvSpPr>
          <p:cNvPr id="14" name="Down Arrow 13"/>
          <p:cNvSpPr/>
          <p:nvPr/>
        </p:nvSpPr>
        <p:spPr>
          <a:xfrm>
            <a:off x="7191807" y="5010538"/>
            <a:ext cx="253063" cy="78708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sp>
        <p:nvSpPr>
          <p:cNvPr id="32" name="Down Arrow 31"/>
          <p:cNvSpPr/>
          <p:nvPr/>
        </p:nvSpPr>
        <p:spPr>
          <a:xfrm>
            <a:off x="7191806" y="2017643"/>
            <a:ext cx="253064" cy="591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sp>
        <p:nvSpPr>
          <p:cNvPr id="33" name="Down Arrow 32"/>
          <p:cNvSpPr/>
          <p:nvPr/>
        </p:nvSpPr>
        <p:spPr>
          <a:xfrm>
            <a:off x="8099676" y="2022624"/>
            <a:ext cx="217502" cy="61927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sp>
        <p:nvSpPr>
          <p:cNvPr id="34" name="Down Arrow 33"/>
          <p:cNvSpPr/>
          <p:nvPr/>
        </p:nvSpPr>
        <p:spPr>
          <a:xfrm>
            <a:off x="8127746" y="5010538"/>
            <a:ext cx="309455" cy="83519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sp>
        <p:nvSpPr>
          <p:cNvPr id="18" name="TextBox 17"/>
          <p:cNvSpPr txBox="1"/>
          <p:nvPr/>
        </p:nvSpPr>
        <p:spPr>
          <a:xfrm>
            <a:off x="9266865" y="1135224"/>
            <a:ext cx="2925135" cy="5078313"/>
          </a:xfrm>
          <a:prstGeom prst="rect">
            <a:avLst/>
          </a:prstGeom>
          <a:noFill/>
        </p:spPr>
        <p:txBody>
          <a:bodyPr wrap="square" rtlCol="0">
            <a:spAutoFit/>
          </a:bodyPr>
          <a:lstStyle/>
          <a:p>
            <a:r>
              <a:rPr lang="en-US" dirty="0" smtClean="0"/>
              <a:t>Leap Frog method:</a:t>
            </a:r>
          </a:p>
          <a:p>
            <a:pPr marL="285750" indent="-285750">
              <a:buFont typeface="Arial" panose="020B0604020202020204" pitchFamily="34" charset="0"/>
              <a:buChar char="•"/>
            </a:pPr>
            <a:r>
              <a:rPr lang="en-US" dirty="0" smtClean="0"/>
              <a:t>Set up Sign 1 </a:t>
            </a:r>
          </a:p>
          <a:p>
            <a:pPr marL="285750" indent="-285750">
              <a:buFont typeface="Arial" panose="020B0604020202020204" pitchFamily="34" charset="0"/>
              <a:buChar char="•"/>
            </a:pPr>
            <a:r>
              <a:rPr lang="en-US" dirty="0" smtClean="0"/>
              <a:t>Set up Sign 2 and drop off group 1 of workers</a:t>
            </a:r>
          </a:p>
          <a:p>
            <a:pPr marL="742950" lvl="1" indent="-285750">
              <a:buFont typeface="Arial" panose="020B0604020202020204" pitchFamily="34" charset="0"/>
              <a:buChar char="•"/>
            </a:pPr>
            <a:r>
              <a:rPr lang="en-US" dirty="0" smtClean="0"/>
              <a:t>Workers move to sign 1 with Spotter behind</a:t>
            </a:r>
          </a:p>
          <a:p>
            <a:pPr marL="285750" indent="-285750">
              <a:buFont typeface="Arial" panose="020B0604020202020204" pitchFamily="34" charset="0"/>
              <a:buChar char="•"/>
            </a:pPr>
            <a:r>
              <a:rPr lang="en-US" dirty="0" smtClean="0"/>
              <a:t>Set up Sign 3 and drop off group 2 of workers</a:t>
            </a:r>
          </a:p>
          <a:p>
            <a:pPr marL="742950" lvl="1" indent="-285750">
              <a:buFont typeface="Arial" panose="020B0604020202020204" pitchFamily="34" charset="0"/>
              <a:buChar char="•"/>
            </a:pPr>
            <a:r>
              <a:rPr lang="en-US" dirty="0" smtClean="0"/>
              <a:t>Workers move to sign 2 with spotter</a:t>
            </a:r>
          </a:p>
          <a:p>
            <a:pPr marL="285750" indent="-285750">
              <a:buFont typeface="Arial" panose="020B0604020202020204" pitchFamily="34" charset="0"/>
              <a:buChar char="•"/>
            </a:pPr>
            <a:r>
              <a:rPr lang="en-US" dirty="0" smtClean="0"/>
              <a:t>Driver Round Robins and picks up group 1 at sign 1 dismantles sign</a:t>
            </a:r>
          </a:p>
          <a:p>
            <a:pPr marL="285750" indent="-285750">
              <a:buFont typeface="Arial" panose="020B0604020202020204" pitchFamily="34" charset="0"/>
              <a:buChar char="•"/>
            </a:pPr>
            <a:r>
              <a:rPr lang="en-US" dirty="0" smtClean="0"/>
              <a:t>Pick up Group 2 at sign 2 dismantles sign</a:t>
            </a:r>
          </a:p>
          <a:p>
            <a:pPr marL="285750" indent="-285750">
              <a:buFont typeface="Arial" panose="020B0604020202020204" pitchFamily="34" charset="0"/>
              <a:buChar char="•"/>
            </a:pPr>
            <a:r>
              <a:rPr lang="en-US" dirty="0" smtClean="0"/>
              <a:t>Pick up Sign 3</a:t>
            </a:r>
          </a:p>
          <a:p>
            <a:endParaRPr lang="en-US" dirty="0" smtClean="0"/>
          </a:p>
        </p:txBody>
      </p:sp>
    </p:spTree>
    <p:extLst>
      <p:ext uri="{BB962C8B-B14F-4D97-AF65-F5344CB8AC3E}">
        <p14:creationId xmlns:p14="http://schemas.microsoft.com/office/powerpoint/2010/main" val="388719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2" grpId="0" animBg="1"/>
      <p:bldP spid="32" grpId="1" animBg="1"/>
      <p:bldP spid="33" grpId="0" animBg="1"/>
      <p:bldP spid="33" grpId="1" animBg="1"/>
      <p:bldP spid="34" grpId="0" animBg="1"/>
      <p:bldP spid="3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94509" y="685800"/>
            <a:ext cx="10058400" cy="1143000"/>
          </a:xfrm>
        </p:spPr>
        <p:txBody>
          <a:bodyPr rtlCol="0">
            <a:normAutofit fontScale="90000"/>
          </a:bodyPr>
          <a:lstStyle/>
          <a:p>
            <a:pPr algn="ctr">
              <a:defRPr/>
            </a:pPr>
            <a:r>
              <a:rPr lang="en-US" b="1" dirty="0">
                <a:latin typeface="Times New Roman" panose="02020603050405020304" pitchFamily="18" charset="0"/>
                <a:cs typeface="Times New Roman" panose="02020603050405020304" pitchFamily="18" charset="0"/>
              </a:rPr>
              <a:t>Picking up Litter and Debris</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2771" name="Rectangle 3"/>
          <p:cNvSpPr>
            <a:spLocks noGrp="1" noChangeArrowheads="1"/>
          </p:cNvSpPr>
          <p:nvPr>
            <p:ph idx="1"/>
          </p:nvPr>
        </p:nvSpPr>
        <p:spPr>
          <a:xfrm>
            <a:off x="1094509" y="1828801"/>
            <a:ext cx="10058400" cy="4759326"/>
          </a:xfrm>
        </p:spPr>
        <p:txBody>
          <a:bodyPr/>
          <a:lstStyle/>
          <a:p>
            <a:pPr eaLnBrk="1" hangingPunct="1"/>
            <a:r>
              <a:rPr lang="en-US" altLang="en-US" dirty="0">
                <a:latin typeface="Times New Roman" panose="02020603050405020304" pitchFamily="18" charset="0"/>
                <a:cs typeface="Times New Roman" panose="02020603050405020304" pitchFamily="18" charset="0"/>
              </a:rPr>
              <a:t>The safest way to pick up litter is to work individually and face </a:t>
            </a:r>
            <a:r>
              <a:rPr lang="en-US" altLang="en-US" dirty="0" smtClean="0">
                <a:latin typeface="Times New Roman" panose="02020603050405020304" pitchFamily="18" charset="0"/>
                <a:cs typeface="Times New Roman" panose="02020603050405020304" pitchFamily="18" charset="0"/>
              </a:rPr>
              <a:t>traffic</a:t>
            </a:r>
          </a:p>
          <a:p>
            <a:pPr eaLnBrk="1" hangingPunct="1"/>
            <a:r>
              <a:rPr lang="en-US" altLang="en-US" dirty="0" smtClean="0">
                <a:latin typeface="Times New Roman" panose="02020603050405020304" pitchFamily="18" charset="0"/>
                <a:cs typeface="Times New Roman" panose="02020603050405020304" pitchFamily="18" charset="0"/>
              </a:rPr>
              <a:t>SPP Crews use Yellow bags issued by Caltrans</a:t>
            </a:r>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Don’t overfill litter bags</a:t>
            </a:r>
          </a:p>
          <a:p>
            <a:pPr lvl="1" eaLnBrk="1" hangingPunct="1"/>
            <a:r>
              <a:rPr lang="en-US" altLang="en-US" dirty="0">
                <a:latin typeface="Times New Roman" panose="02020603050405020304" pitchFamily="18" charset="0"/>
                <a:cs typeface="Times New Roman" panose="02020603050405020304" pitchFamily="18" charset="0"/>
              </a:rPr>
              <a:t>Tie the top of the bag, if possible</a:t>
            </a:r>
          </a:p>
          <a:p>
            <a:pPr lvl="1" eaLnBrk="1" hangingPunct="1"/>
            <a:r>
              <a:rPr lang="en-US" altLang="en-US" dirty="0">
                <a:latin typeface="Times New Roman" panose="02020603050405020304" pitchFamily="18" charset="0"/>
                <a:cs typeface="Times New Roman" panose="02020603050405020304" pitchFamily="18" charset="0"/>
              </a:rPr>
              <a:t>Place them in a safe location for pickup; off of the pavement/paved shoulder</a:t>
            </a:r>
          </a:p>
          <a:p>
            <a:pPr lvl="1" eaLnBrk="1" hangingPunct="1"/>
            <a:r>
              <a:rPr lang="en-US" altLang="en-US" dirty="0">
                <a:latin typeface="Times New Roman" panose="02020603050405020304" pitchFamily="18" charset="0"/>
                <a:cs typeface="Times New Roman" panose="02020603050405020304" pitchFamily="18" charset="0"/>
              </a:rPr>
              <a:t>No sharp objects (glass/needles/metal)</a:t>
            </a:r>
          </a:p>
          <a:p>
            <a:pPr lvl="1" eaLnBrk="1" hangingPunct="1"/>
            <a:r>
              <a:rPr lang="en-US" altLang="en-US" dirty="0">
                <a:latin typeface="Times New Roman" panose="02020603050405020304" pitchFamily="18" charset="0"/>
                <a:cs typeface="Times New Roman" panose="02020603050405020304" pitchFamily="18" charset="0"/>
              </a:rPr>
              <a:t>Place heavy objects (tires, boards, etc.) near the filled bags</a:t>
            </a:r>
          </a:p>
        </p:txBody>
      </p:sp>
    </p:spTree>
    <p:extLst>
      <p:ext uri="{BB962C8B-B14F-4D97-AF65-F5344CB8AC3E}">
        <p14:creationId xmlns:p14="http://schemas.microsoft.com/office/powerpoint/2010/main" val="100045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linds(horizontal)">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blinds(horizontal)">
                                      <p:cBhvr>
                                        <p:cTn id="12" dur="5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blinds(horizontal)">
                                      <p:cBhvr>
                                        <p:cTn id="17" dur="500"/>
                                        <p:tgtEl>
                                          <p:spTgt spid="32771">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2771">
                                            <p:txEl>
                                              <p:pRg st="3" end="3"/>
                                            </p:txEl>
                                          </p:spTgt>
                                        </p:tgtEl>
                                        <p:attrNameLst>
                                          <p:attrName>style.visibility</p:attrName>
                                        </p:attrNameLst>
                                      </p:cBhvr>
                                      <p:to>
                                        <p:strVal val="visible"/>
                                      </p:to>
                                    </p:set>
                                    <p:animEffect transition="in" filter="blinds(horizontal)">
                                      <p:cBhvr>
                                        <p:cTn id="20" dur="10"/>
                                        <p:tgtEl>
                                          <p:spTgt spid="32771">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animEffect transition="in" filter="blinds(horizontal)">
                                      <p:cBhvr>
                                        <p:cTn id="23" dur="10"/>
                                        <p:tgtEl>
                                          <p:spTgt spid="32771">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2771">
                                            <p:txEl>
                                              <p:pRg st="5" end="5"/>
                                            </p:txEl>
                                          </p:spTgt>
                                        </p:tgtEl>
                                        <p:attrNameLst>
                                          <p:attrName>style.visibility</p:attrName>
                                        </p:attrNameLst>
                                      </p:cBhvr>
                                      <p:to>
                                        <p:strVal val="visible"/>
                                      </p:to>
                                    </p:set>
                                    <p:animEffect transition="in" filter="blinds(horizontal)">
                                      <p:cBhvr>
                                        <p:cTn id="26" dur="10"/>
                                        <p:tgtEl>
                                          <p:spTgt spid="32771">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2771">
                                            <p:txEl>
                                              <p:pRg st="6" end="6"/>
                                            </p:txEl>
                                          </p:spTgt>
                                        </p:tgtEl>
                                        <p:attrNameLst>
                                          <p:attrName>style.visibility</p:attrName>
                                        </p:attrNameLst>
                                      </p:cBhvr>
                                      <p:to>
                                        <p:strVal val="visible"/>
                                      </p:to>
                                    </p:set>
                                    <p:animEffect transition="in" filter="blinds(horizontal)">
                                      <p:cBhvr>
                                        <p:cTn id="29" dur="10"/>
                                        <p:tgtEl>
                                          <p:spTgt spid="32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644" y="661322"/>
            <a:ext cx="10049256" cy="1143000"/>
          </a:xfrm>
        </p:spPr>
        <p:txBody>
          <a:bodyPr rtlCol="0"/>
          <a:lstStyle/>
          <a:p>
            <a:pPr algn="ctr">
              <a:defRPr/>
            </a:pPr>
            <a:r>
              <a:rPr lang="en-US" b="1" dirty="0">
                <a:latin typeface="Times New Roman" panose="02020603050405020304" pitchFamily="18" charset="0"/>
                <a:cs typeface="Times New Roman" panose="02020603050405020304" pitchFamily="18" charset="0"/>
              </a:rPr>
              <a:t>B2W Mission</a:t>
            </a:r>
          </a:p>
        </p:txBody>
      </p:sp>
      <p:sp>
        <p:nvSpPr>
          <p:cNvPr id="11267" name="Content Placeholder 2"/>
          <p:cNvSpPr>
            <a:spLocks noGrp="1"/>
          </p:cNvSpPr>
          <p:nvPr>
            <p:ph idx="1"/>
          </p:nvPr>
        </p:nvSpPr>
        <p:spPr>
          <a:xfrm>
            <a:off x="609599" y="1649794"/>
            <a:ext cx="10984089" cy="1872339"/>
          </a:xfrm>
        </p:spPr>
        <p:txBody>
          <a:bodyPr/>
          <a:lstStyle/>
          <a:p>
            <a:pPr marL="0" indent="0" algn="ctr">
              <a:spcAft>
                <a:spcPts val="600"/>
              </a:spcAft>
              <a:buNone/>
            </a:pPr>
            <a:r>
              <a:rPr lang="en-US" altLang="en-US" dirty="0">
                <a:latin typeface="Times New Roman" panose="02020603050405020304" pitchFamily="18" charset="0"/>
                <a:cs typeface="Times New Roman" panose="02020603050405020304" pitchFamily="18" charset="0"/>
              </a:rPr>
              <a:t>Offer transitional employment programs throughout California to help men and women overcome employment barriers. By building strong community relationships our programs provide the necessary resources for clients to successfully enter today’s workforce. </a:t>
            </a:r>
          </a:p>
        </p:txBody>
      </p:sp>
      <p:sp>
        <p:nvSpPr>
          <p:cNvPr id="4" name="Title 1"/>
          <p:cNvSpPr txBox="1">
            <a:spLocks/>
          </p:cNvSpPr>
          <p:nvPr/>
        </p:nvSpPr>
        <p:spPr>
          <a:xfrm>
            <a:off x="1089644" y="3522133"/>
            <a:ext cx="10049256"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smtClean="0">
                <a:latin typeface="Times New Roman" panose="02020603050405020304" pitchFamily="18" charset="0"/>
                <a:cs typeface="Times New Roman" panose="02020603050405020304" pitchFamily="18" charset="0"/>
              </a:rPr>
              <a:t>North Star</a:t>
            </a:r>
            <a:endParaRPr lang="en-US" b="1"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609599" y="4510605"/>
            <a:ext cx="10984089" cy="1872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US" altLang="en-US" dirty="0">
                <a:latin typeface="Times New Roman" panose="02020603050405020304" pitchFamily="18" charset="0"/>
                <a:cs typeface="Times New Roman" panose="02020603050405020304" pitchFamily="18" charset="0"/>
              </a:rPr>
              <a:t>Change systemic inequalities to unleash workforce opportunities for all!</a:t>
            </a:r>
          </a:p>
        </p:txBody>
      </p:sp>
    </p:spTree>
    <p:extLst>
      <p:ext uri="{BB962C8B-B14F-4D97-AF65-F5344CB8AC3E}">
        <p14:creationId xmlns:p14="http://schemas.microsoft.com/office/powerpoint/2010/main" val="386705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1054249" y="304800"/>
            <a:ext cx="10069158"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Bag it?  Move it?  Leave it?</a:t>
            </a:r>
          </a:p>
        </p:txBody>
      </p:sp>
      <p:sp>
        <p:nvSpPr>
          <p:cNvPr id="268291" name="Rectangle 3"/>
          <p:cNvSpPr>
            <a:spLocks noGrp="1" noChangeArrowheads="1"/>
          </p:cNvSpPr>
          <p:nvPr>
            <p:ph idx="1"/>
          </p:nvPr>
        </p:nvSpPr>
        <p:spPr>
          <a:xfrm>
            <a:off x="1054249" y="1592132"/>
            <a:ext cx="10069158" cy="4732468"/>
          </a:xfrm>
        </p:spPr>
        <p:txBody>
          <a:bodyPr/>
          <a:lstStyle/>
          <a:p>
            <a:pPr eaLnBrk="1" hangingPunct="1">
              <a:buFont typeface="Wingdings" panose="05000000000000000000" pitchFamily="2" charset="2"/>
              <a:buNone/>
            </a:pPr>
            <a:r>
              <a:rPr lang="en-US" altLang="en-US" dirty="0">
                <a:latin typeface="Times New Roman" panose="02020603050405020304" pitchFamily="18" charset="0"/>
                <a:cs typeface="Times New Roman" panose="02020603050405020304" pitchFamily="18" charset="0"/>
              </a:rPr>
              <a:t>Bag it…</a:t>
            </a:r>
          </a:p>
          <a:p>
            <a:pPr eaLnBrk="1" hangingPunct="1">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These items may be placed in a bag:</a:t>
            </a:r>
          </a:p>
          <a:p>
            <a:pPr lvl="1" eaLnBrk="1" hangingPunct="1"/>
            <a:r>
              <a:rPr lang="en-US" altLang="en-US" dirty="0">
                <a:latin typeface="Times New Roman" panose="02020603050405020304" pitchFamily="18" charset="0"/>
                <a:cs typeface="Times New Roman" panose="02020603050405020304" pitchFamily="18" charset="0"/>
              </a:rPr>
              <a:t>Papers, cardboard, plastic, Styrofoam, wood, rubber, glass or metal items with no sharp edges</a:t>
            </a:r>
          </a:p>
          <a:p>
            <a:pPr lvl="1" eaLnBrk="1" hangingPunct="1"/>
            <a:endParaRPr lang="en-US" altLang="en-US" dirty="0">
              <a:latin typeface="Times New Roman" panose="02020603050405020304" pitchFamily="18" charset="0"/>
              <a:cs typeface="Times New Roman" panose="02020603050405020304" pitchFamily="18" charset="0"/>
            </a:endParaRPr>
          </a:p>
          <a:p>
            <a:pPr lvl="1" eaLnBrk="1" hangingPunct="1"/>
            <a:r>
              <a:rPr lang="en-US" altLang="en-US" dirty="0">
                <a:latin typeface="Times New Roman" panose="02020603050405020304" pitchFamily="18" charset="0"/>
                <a:cs typeface="Times New Roman" panose="02020603050405020304" pitchFamily="18" charset="0"/>
              </a:rPr>
              <a:t>Small, empty containers (cans/bottles/etc.) provided they don’t have sharp edges</a:t>
            </a:r>
          </a:p>
        </p:txBody>
      </p:sp>
    </p:spTree>
    <p:extLst>
      <p:ext uri="{BB962C8B-B14F-4D97-AF65-F5344CB8AC3E}">
        <p14:creationId xmlns:p14="http://schemas.microsoft.com/office/powerpoint/2010/main" val="3458651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75765" y="304800"/>
            <a:ext cx="10058400"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Bag it?  Move it?  Leave it?</a:t>
            </a:r>
          </a:p>
        </p:txBody>
      </p:sp>
      <p:sp>
        <p:nvSpPr>
          <p:cNvPr id="269315" name="Rectangle 3"/>
          <p:cNvSpPr>
            <a:spLocks noGrp="1" noChangeArrowheads="1"/>
          </p:cNvSpPr>
          <p:nvPr>
            <p:ph idx="1"/>
          </p:nvPr>
        </p:nvSpPr>
        <p:spPr>
          <a:xfrm>
            <a:off x="1075765" y="1447800"/>
            <a:ext cx="10058400" cy="4876800"/>
          </a:xfrm>
        </p:spPr>
        <p:txBody>
          <a:bodyPr>
            <a:normAutofit/>
          </a:bodyPr>
          <a:lstStyle/>
          <a:p>
            <a:pPr eaLnBrk="1" hangingPunct="1">
              <a:lnSpc>
                <a:spcPct val="80000"/>
              </a:lnSpc>
              <a:buFont typeface="Wingdings" panose="05000000000000000000" pitchFamily="2" charset="2"/>
              <a:buNone/>
            </a:pPr>
            <a:r>
              <a:rPr lang="en-US" altLang="en-US" sz="3600" dirty="0">
                <a:latin typeface="Times New Roman" panose="02020603050405020304" pitchFamily="18" charset="0"/>
                <a:cs typeface="Times New Roman" panose="02020603050405020304" pitchFamily="18" charset="0"/>
              </a:rPr>
              <a:t>Move it…</a:t>
            </a:r>
          </a:p>
          <a:p>
            <a:pPr eaLnBrk="1" hangingPunct="1">
              <a:lnSpc>
                <a:spcPct val="80000"/>
              </a:lnSpc>
            </a:pPr>
            <a:endParaRPr lang="en-US" altLang="en-US" sz="14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dirty="0">
                <a:latin typeface="Times New Roman" panose="02020603050405020304" pitchFamily="18" charset="0"/>
                <a:cs typeface="Times New Roman" panose="02020603050405020304" pitchFamily="18" charset="0"/>
              </a:rPr>
              <a:t>These items should be placed alongside bags on the shoulder:</a:t>
            </a:r>
          </a:p>
          <a:p>
            <a:pPr eaLnBrk="1" hangingPunct="1">
              <a:lnSpc>
                <a:spcPct val="80000"/>
              </a:lnSpc>
              <a:buFont typeface="Wingdings" panose="05000000000000000000" pitchFamily="2" charset="2"/>
              <a:buNone/>
            </a:pPr>
            <a:endParaRPr lang="en-US" altLang="en-US" sz="2000"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dirty="0">
                <a:latin typeface="Times New Roman" panose="02020603050405020304" pitchFamily="18" charset="0"/>
                <a:cs typeface="Times New Roman" panose="02020603050405020304" pitchFamily="18" charset="0"/>
              </a:rPr>
              <a:t>Large or heavy items with pointed/sharp edges that could tear a bag</a:t>
            </a:r>
          </a:p>
          <a:p>
            <a:pPr lvl="1" eaLnBrk="1" hangingPunct="1">
              <a:lnSpc>
                <a:spcPct val="80000"/>
              </a:lnSpc>
              <a:buFontTx/>
              <a:buNone/>
            </a:pPr>
            <a:endParaRPr lang="en-US" altLang="en-US"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dirty="0">
                <a:latin typeface="Times New Roman" panose="02020603050405020304" pitchFamily="18" charset="0"/>
                <a:cs typeface="Times New Roman" panose="02020603050405020304" pitchFamily="18" charset="0"/>
              </a:rPr>
              <a:t>Tire carcasses, large boards, items that cannot fit in a bag</a:t>
            </a:r>
          </a:p>
          <a:p>
            <a:pPr lvl="1" eaLnBrk="1" hangingPunct="1">
              <a:lnSpc>
                <a:spcPct val="80000"/>
              </a:lnSpc>
              <a:buFontTx/>
              <a:buNone/>
            </a:pPr>
            <a:endParaRPr lang="en-US" altLang="en-US"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dirty="0">
                <a:latin typeface="Times New Roman" panose="02020603050405020304" pitchFamily="18" charset="0"/>
                <a:cs typeface="Times New Roman" panose="02020603050405020304" pitchFamily="18" charset="0"/>
              </a:rPr>
              <a:t>Containers that contain liquid and won’t spill (if the contents aren’t hazardous)</a:t>
            </a:r>
          </a:p>
        </p:txBody>
      </p:sp>
    </p:spTree>
    <p:extLst>
      <p:ext uri="{BB962C8B-B14F-4D97-AF65-F5344CB8AC3E}">
        <p14:creationId xmlns:p14="http://schemas.microsoft.com/office/powerpoint/2010/main" val="1650003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097280" y="304800"/>
            <a:ext cx="10058400"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Bag it?  Move it?  Leave it?</a:t>
            </a:r>
          </a:p>
        </p:txBody>
      </p:sp>
      <p:sp>
        <p:nvSpPr>
          <p:cNvPr id="270339" name="Rectangle 3"/>
          <p:cNvSpPr>
            <a:spLocks noGrp="1" noChangeArrowheads="1"/>
          </p:cNvSpPr>
          <p:nvPr>
            <p:ph idx="1"/>
          </p:nvPr>
        </p:nvSpPr>
        <p:spPr>
          <a:xfrm>
            <a:off x="1097280" y="1721224"/>
            <a:ext cx="10058400" cy="4603376"/>
          </a:xfrm>
        </p:spPr>
        <p:txBody>
          <a:bodyPr/>
          <a:lstStyle/>
          <a:p>
            <a:pPr eaLnBrk="1" hangingPunct="1">
              <a:lnSpc>
                <a:spcPct val="80000"/>
              </a:lnSpc>
              <a:buFont typeface="Wingdings" panose="05000000000000000000" pitchFamily="2" charset="2"/>
              <a:buNone/>
            </a:pPr>
            <a:r>
              <a:rPr lang="en-US" altLang="en-US" sz="3600" dirty="0">
                <a:latin typeface="Times New Roman" panose="02020603050405020304" pitchFamily="18" charset="0"/>
                <a:cs typeface="Times New Roman" panose="02020603050405020304" pitchFamily="18" charset="0"/>
              </a:rPr>
              <a:t>Leave it!</a:t>
            </a:r>
          </a:p>
          <a:p>
            <a:pPr eaLnBrk="1" hangingPunct="1">
              <a:lnSpc>
                <a:spcPct val="80000"/>
              </a:lnSpc>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eaLnBrk="1" hangingPunct="1">
              <a:lnSpc>
                <a:spcPct val="80000"/>
              </a:lnSpc>
            </a:pPr>
            <a:r>
              <a:rPr lang="en-US" altLang="en-US" dirty="0">
                <a:latin typeface="Times New Roman" panose="02020603050405020304" pitchFamily="18" charset="0"/>
                <a:cs typeface="Times New Roman" panose="02020603050405020304" pitchFamily="18" charset="0"/>
              </a:rPr>
              <a:t>Leave these items where found without taking further action:</a:t>
            </a:r>
          </a:p>
          <a:p>
            <a:pPr lvl="1" eaLnBrk="1" hangingPunct="1">
              <a:lnSpc>
                <a:spcPct val="80000"/>
              </a:lnSpc>
            </a:pPr>
            <a:endParaRPr lang="en-US" altLang="en-US"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dirty="0">
                <a:latin typeface="Times New Roman" panose="02020603050405020304" pitchFamily="18" charset="0"/>
                <a:cs typeface="Times New Roman" panose="02020603050405020304" pitchFamily="18" charset="0"/>
              </a:rPr>
              <a:t>Heavy or sharp items that could cause injury if moved or handled</a:t>
            </a:r>
          </a:p>
          <a:p>
            <a:pPr lvl="1" eaLnBrk="1" hangingPunct="1">
              <a:lnSpc>
                <a:spcPct val="80000"/>
              </a:lnSpc>
            </a:pPr>
            <a:r>
              <a:rPr lang="en-US" altLang="en-US" dirty="0">
                <a:latin typeface="Times New Roman" panose="02020603050405020304" pitchFamily="18" charset="0"/>
                <a:cs typeface="Times New Roman" panose="02020603050405020304" pitchFamily="18" charset="0"/>
              </a:rPr>
              <a:t>Items in an unsafe or unstable location</a:t>
            </a:r>
          </a:p>
          <a:p>
            <a:pPr lvl="1" eaLnBrk="1" hangingPunct="1">
              <a:lnSpc>
                <a:spcPct val="80000"/>
              </a:lnSpc>
            </a:pPr>
            <a:r>
              <a:rPr lang="en-US" altLang="en-US" dirty="0">
                <a:latin typeface="Times New Roman" panose="02020603050405020304" pitchFamily="18" charset="0"/>
                <a:cs typeface="Times New Roman" panose="02020603050405020304" pitchFamily="18" charset="0"/>
              </a:rPr>
              <a:t>Hazardous materials</a:t>
            </a:r>
          </a:p>
          <a:p>
            <a:pPr lvl="1" eaLnBrk="1" hangingPunct="1">
              <a:lnSpc>
                <a:spcPct val="80000"/>
              </a:lnSpc>
            </a:pPr>
            <a:r>
              <a:rPr lang="en-US" altLang="en-US" dirty="0">
                <a:latin typeface="Times New Roman" panose="02020603050405020304" pitchFamily="18" charset="0"/>
                <a:cs typeface="Times New Roman" panose="02020603050405020304" pitchFamily="18" charset="0"/>
              </a:rPr>
              <a:t>Possible crime scene evidence</a:t>
            </a:r>
          </a:p>
          <a:p>
            <a:pPr lvl="1" eaLnBrk="1" hangingPunct="1">
              <a:lnSpc>
                <a:spcPct val="80000"/>
              </a:lnSpc>
            </a:pPr>
            <a:r>
              <a:rPr lang="en-US" altLang="en-US" dirty="0">
                <a:latin typeface="Times New Roman" panose="02020603050405020304" pitchFamily="18" charset="0"/>
                <a:cs typeface="Times New Roman" panose="02020603050405020304" pitchFamily="18" charset="0"/>
              </a:rPr>
              <a:t>Any item you cannot identify</a:t>
            </a:r>
          </a:p>
        </p:txBody>
      </p:sp>
    </p:spTree>
    <p:extLst>
      <p:ext uri="{BB962C8B-B14F-4D97-AF65-F5344CB8AC3E}">
        <p14:creationId xmlns:p14="http://schemas.microsoft.com/office/powerpoint/2010/main" val="14512311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080655" y="304800"/>
            <a:ext cx="10030690"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Working on uneven/steep ground</a:t>
            </a:r>
          </a:p>
        </p:txBody>
      </p:sp>
      <p:sp>
        <p:nvSpPr>
          <p:cNvPr id="279555" name="Rectangle 3"/>
          <p:cNvSpPr>
            <a:spLocks noGrp="1" noChangeArrowheads="1"/>
          </p:cNvSpPr>
          <p:nvPr>
            <p:ph idx="1"/>
          </p:nvPr>
        </p:nvSpPr>
        <p:spPr>
          <a:xfrm>
            <a:off x="1080655" y="1688951"/>
            <a:ext cx="10030690" cy="4635649"/>
          </a:xfrm>
        </p:spPr>
        <p:txBody>
          <a:bodyPr/>
          <a:lstStyle/>
          <a:p>
            <a:pPr eaLnBrk="1" hangingPunct="1">
              <a:lnSpc>
                <a:spcPct val="90000"/>
              </a:lnSpc>
            </a:pPr>
            <a:r>
              <a:rPr lang="en-US" altLang="en-US" dirty="0">
                <a:latin typeface="Times New Roman" panose="02020603050405020304" pitchFamily="18" charset="0"/>
                <a:cs typeface="Times New Roman" panose="02020603050405020304" pitchFamily="18" charset="0"/>
              </a:rPr>
              <a:t>Watch for squirrel holes, washouts, mounds, etc. hidden in tall grass</a:t>
            </a: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Ground may be soft in ditch lines even if water is not present</a:t>
            </a: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a:p>
            <a:pPr eaLnBrk="1" hangingPunct="1">
              <a:lnSpc>
                <a:spcPct val="90000"/>
              </a:lnSpc>
            </a:pPr>
            <a:r>
              <a:rPr lang="en-US" altLang="en-US" dirty="0">
                <a:latin typeface="Times New Roman" panose="02020603050405020304" pitchFamily="18" charset="0"/>
                <a:cs typeface="Times New Roman" panose="02020603050405020304" pitchFamily="18" charset="0"/>
              </a:rPr>
              <a:t>Use care when climbing/descending slopes; walk carefully at an angle to the slope if possible</a:t>
            </a:r>
          </a:p>
          <a:p>
            <a:pPr lvl="1"/>
            <a:r>
              <a:rPr lang="en-US" altLang="en-US" dirty="0">
                <a:latin typeface="Times New Roman" panose="02020603050405020304" pitchFamily="18" charset="0"/>
                <a:cs typeface="Times New Roman" panose="02020603050405020304" pitchFamily="18" charset="0"/>
              </a:rPr>
              <a:t>Fall Protection  needed on Sloped Surfaces steeper than 40 degrees with a potential fall of 7 ½ feet</a:t>
            </a:r>
          </a:p>
          <a:p>
            <a:pPr eaLnBrk="1" hangingPunct="1">
              <a:lnSpc>
                <a:spcPct val="90000"/>
              </a:lnSpc>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506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5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5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075765" y="304800"/>
            <a:ext cx="10047642" cy="1143000"/>
          </a:xfrm>
        </p:spPr>
        <p:txBody>
          <a:bodyPr rtlCol="0"/>
          <a:lstStyle/>
          <a:p>
            <a:pPr algn="ctr">
              <a:defRPr/>
            </a:pPr>
            <a:r>
              <a:rPr lang="en-US" b="1" dirty="0">
                <a:latin typeface="Times New Roman" panose="02020603050405020304" pitchFamily="18" charset="0"/>
                <a:cs typeface="Times New Roman" panose="02020603050405020304" pitchFamily="18" charset="0"/>
              </a:rPr>
              <a:t>Hidden hazards</a:t>
            </a:r>
          </a:p>
        </p:txBody>
      </p:sp>
      <p:sp>
        <p:nvSpPr>
          <p:cNvPr id="301059" name="Rectangle 3"/>
          <p:cNvSpPr>
            <a:spLocks noGrp="1" noChangeArrowheads="1"/>
          </p:cNvSpPr>
          <p:nvPr>
            <p:ph idx="1"/>
          </p:nvPr>
        </p:nvSpPr>
        <p:spPr>
          <a:xfrm>
            <a:off x="1075765" y="1753496"/>
            <a:ext cx="10047642" cy="5028304"/>
          </a:xfrm>
        </p:spPr>
        <p:txBody>
          <a:bodyPr/>
          <a:lstStyle/>
          <a:p>
            <a:pPr eaLnBrk="1" hangingPunct="1"/>
            <a:r>
              <a:rPr lang="en-US" altLang="en-US" dirty="0">
                <a:latin typeface="Times New Roman" panose="02020603050405020304" pitchFamily="18" charset="0"/>
                <a:cs typeface="Times New Roman" panose="02020603050405020304" pitchFamily="18" charset="0"/>
              </a:rPr>
              <a:t>What hazards can we come across?</a:t>
            </a: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Snakes and other vermin sometimes hide under boards/objects lying in the weeds</a:t>
            </a:r>
          </a:p>
          <a:p>
            <a:pPr lvl="1" eaLnBrk="1" hangingPunct="1"/>
            <a:r>
              <a:rPr lang="en-US" altLang="en-US" dirty="0">
                <a:latin typeface="Times New Roman" panose="02020603050405020304" pitchFamily="18" charset="0"/>
                <a:cs typeface="Times New Roman" panose="02020603050405020304" pitchFamily="18" charset="0"/>
              </a:rPr>
              <a:t>Be careful when lifting items (boards, plywood, large pieces of plastic, etc.) that have been obviously lying there for awhile</a:t>
            </a:r>
          </a:p>
          <a:p>
            <a:pPr lvl="1" eaLnBrk="1" hangingPunct="1"/>
            <a:r>
              <a:rPr lang="en-US" altLang="en-US" dirty="0">
                <a:latin typeface="Times New Roman" panose="02020603050405020304" pitchFamily="18" charset="0"/>
                <a:cs typeface="Times New Roman" panose="02020603050405020304" pitchFamily="18" charset="0"/>
              </a:rPr>
              <a:t>Move the object with your litter-picker and stand back until you’re sure nothing is underneath</a:t>
            </a:r>
          </a:p>
          <a:p>
            <a:r>
              <a:rPr lang="en-US" altLang="en-US" dirty="0">
                <a:latin typeface="Times New Roman" panose="02020603050405020304" pitchFamily="18" charset="0"/>
                <a:cs typeface="Times New Roman" panose="02020603050405020304" pitchFamily="18" charset="0"/>
              </a:rPr>
              <a:t>Watch for wasp nests and concentrations of bees; stay clear!</a:t>
            </a:r>
          </a:p>
        </p:txBody>
      </p:sp>
    </p:spTree>
    <p:extLst>
      <p:ext uri="{BB962C8B-B14F-4D97-AF65-F5344CB8AC3E}">
        <p14:creationId xmlns:p14="http://schemas.microsoft.com/office/powerpoint/2010/main" val="351203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0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10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10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1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2945" y="144124"/>
            <a:ext cx="10086110"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Hazardous Poisonous Plants</a:t>
            </a:r>
          </a:p>
        </p:txBody>
      </p:sp>
      <p:sp>
        <p:nvSpPr>
          <p:cNvPr id="97286" name="Rectangle 3"/>
          <p:cNvSpPr>
            <a:spLocks noChangeArrowheads="1"/>
          </p:cNvSpPr>
          <p:nvPr/>
        </p:nvSpPr>
        <p:spPr bwMode="auto">
          <a:xfrm>
            <a:off x="146941" y="6424499"/>
            <a:ext cx="2914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hlinkClick r:id="rId5"/>
              </a:rPr>
              <a:t>How Poison Ivy Works Video</a:t>
            </a:r>
            <a:endParaRPr lang="en-US" altLang="en-US" sz="1800" b="1" dirty="0"/>
          </a:p>
        </p:txBody>
      </p:sp>
      <p:pic>
        <p:nvPicPr>
          <p:cNvPr id="1026" name="Picture 2" descr="Pacific poison oa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941" y="1287124"/>
            <a:ext cx="3660929" cy="2742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acific poison oa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3703" y="1206787"/>
            <a:ext cx="3823304" cy="2742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Pacific poison o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7366" y="1287124"/>
            <a:ext cx="3943663" cy="2742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Oleander Is Poisonous To Pets | Poisonous Plant For Pe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7822" y="3869046"/>
            <a:ext cx="3739544" cy="30788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71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094509" y="304800"/>
            <a:ext cx="10058400" cy="1143000"/>
          </a:xfrm>
        </p:spPr>
        <p:txBody>
          <a:bodyPr rtlCol="0">
            <a:normAutofit/>
          </a:bodyPr>
          <a:lstStyle/>
          <a:p>
            <a:pPr algn="ctr">
              <a:defRPr/>
            </a:pPr>
            <a:r>
              <a:rPr lang="en-US" sz="4000" b="1" dirty="0">
                <a:latin typeface="Times New Roman" panose="02020603050405020304" pitchFamily="18" charset="0"/>
                <a:cs typeface="Times New Roman" panose="02020603050405020304" pitchFamily="18" charset="0"/>
              </a:rPr>
              <a:t>Hazardous Substances</a:t>
            </a:r>
          </a:p>
        </p:txBody>
      </p:sp>
      <p:sp>
        <p:nvSpPr>
          <p:cNvPr id="195587" name="Rectangle 3"/>
          <p:cNvSpPr>
            <a:spLocks noGrp="1" noChangeArrowheads="1"/>
          </p:cNvSpPr>
          <p:nvPr>
            <p:ph idx="1"/>
          </p:nvPr>
        </p:nvSpPr>
        <p:spPr>
          <a:xfrm>
            <a:off x="1094509" y="1744124"/>
            <a:ext cx="10058400" cy="4662055"/>
          </a:xfrm>
        </p:spPr>
        <p:txBody>
          <a:bodyPr/>
          <a:lstStyle/>
          <a:p>
            <a:pPr eaLnBrk="1" hangingPunct="1">
              <a:lnSpc>
                <a:spcPct val="90000"/>
              </a:lnSpc>
            </a:pPr>
            <a:r>
              <a:rPr lang="en-US" altLang="en-US" dirty="0">
                <a:latin typeface="Times New Roman" panose="02020603050405020304" pitchFamily="18" charset="0"/>
                <a:cs typeface="Times New Roman" panose="02020603050405020304" pitchFamily="18" charset="0"/>
              </a:rPr>
              <a:t>Do not pick up anything that looks like it could be hazardous</a:t>
            </a:r>
          </a:p>
          <a:p>
            <a:pPr eaLnBrk="1" hangingPunct="1">
              <a:lnSpc>
                <a:spcPct val="90000"/>
              </a:lnSpc>
              <a:buFont typeface="Wingdings" panose="05000000000000000000" pitchFamily="2" charset="2"/>
              <a:buNone/>
            </a:pPr>
            <a:endParaRPr lang="en-US" altLang="en-US" sz="2400" dirty="0">
              <a:latin typeface="Times New Roman" panose="02020603050405020304" pitchFamily="18" charset="0"/>
              <a:cs typeface="Times New Roman" panose="02020603050405020304" pitchFamily="18" charset="0"/>
            </a:endParaRPr>
          </a:p>
          <a:p>
            <a:pPr lvl="1" eaLnBrk="1" hangingPunct="1">
              <a:lnSpc>
                <a:spcPct val="90000"/>
              </a:lnSpc>
            </a:pPr>
            <a:r>
              <a:rPr lang="en-US" altLang="en-US" dirty="0">
                <a:latin typeface="Times New Roman" panose="02020603050405020304" pitchFamily="18" charset="0"/>
                <a:cs typeface="Times New Roman" panose="02020603050405020304" pitchFamily="18" charset="0"/>
              </a:rPr>
              <a:t>You may find discarded drug lab chemicals, pesticides, urine, syringes, pipe bombs/explosives and other hazardous substances along the highway</a:t>
            </a:r>
          </a:p>
          <a:p>
            <a:pPr lvl="1" eaLnBrk="1" hangingPunct="1">
              <a:lnSpc>
                <a:spcPct val="90000"/>
              </a:lnSpc>
            </a:pPr>
            <a:endParaRPr lang="en-US" altLang="en-US" dirty="0">
              <a:latin typeface="Times New Roman" panose="02020603050405020304" pitchFamily="18" charset="0"/>
              <a:cs typeface="Times New Roman" panose="02020603050405020304" pitchFamily="18" charset="0"/>
            </a:endParaRPr>
          </a:p>
          <a:p>
            <a:pPr lvl="1" eaLnBrk="1" hangingPunct="1">
              <a:lnSpc>
                <a:spcPct val="90000"/>
              </a:lnSpc>
            </a:pPr>
            <a:r>
              <a:rPr lang="en-US" altLang="en-US" dirty="0">
                <a:latin typeface="Times New Roman" panose="02020603050405020304" pitchFamily="18" charset="0"/>
                <a:cs typeface="Times New Roman" panose="02020603050405020304" pitchFamily="18" charset="0"/>
              </a:rPr>
              <a:t>Some hazardous items may have labels or placards</a:t>
            </a:r>
          </a:p>
          <a:p>
            <a:pPr lvl="1" eaLnBrk="1" hangingPunct="1">
              <a:lnSpc>
                <a:spcPct val="90000"/>
              </a:lnSpc>
              <a:buFontTx/>
              <a:buNone/>
            </a:pPr>
            <a:endParaRPr lang="en-US" altLang="en-US" dirty="0">
              <a:latin typeface="Times New Roman" panose="02020603050405020304" pitchFamily="18" charset="0"/>
              <a:cs typeface="Times New Roman" panose="02020603050405020304" pitchFamily="18" charset="0"/>
            </a:endParaRPr>
          </a:p>
          <a:p>
            <a:pPr lvl="1"/>
            <a:r>
              <a:rPr lang="en-US" altLang="en-US" dirty="0">
                <a:latin typeface="Times New Roman" panose="02020603050405020304" pitchFamily="18" charset="0"/>
                <a:cs typeface="Times New Roman" panose="02020603050405020304" pitchFamily="18" charset="0"/>
              </a:rPr>
              <a:t>Warn other workers of the possible danger and notify your Supervisor immediately!</a:t>
            </a:r>
          </a:p>
        </p:txBody>
      </p:sp>
    </p:spTree>
    <p:extLst>
      <p:ext uri="{BB962C8B-B14F-4D97-AF65-F5344CB8AC3E}">
        <p14:creationId xmlns:p14="http://schemas.microsoft.com/office/powerpoint/2010/main" val="72244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1073888" y="304800"/>
            <a:ext cx="10047768" cy="1143000"/>
          </a:xfrm>
        </p:spPr>
        <p:txBody>
          <a:bodyPr rtlCol="0"/>
          <a:lstStyle/>
          <a:p>
            <a:pPr algn="ctr">
              <a:defRPr/>
            </a:pPr>
            <a:r>
              <a:rPr lang="en-US" b="1" dirty="0">
                <a:latin typeface="Times New Roman" panose="02020603050405020304" pitchFamily="18" charset="0"/>
                <a:cs typeface="Times New Roman" panose="02020603050405020304" pitchFamily="18" charset="0"/>
              </a:rPr>
              <a:t>Labels/Placards</a:t>
            </a:r>
          </a:p>
        </p:txBody>
      </p:sp>
      <p:sp>
        <p:nvSpPr>
          <p:cNvPr id="109571" name="Rectangle 3"/>
          <p:cNvSpPr>
            <a:spLocks noGrp="1" noChangeArrowheads="1"/>
          </p:cNvSpPr>
          <p:nvPr>
            <p:ph idx="1"/>
          </p:nvPr>
        </p:nvSpPr>
        <p:spPr>
          <a:xfrm>
            <a:off x="1073888" y="1807535"/>
            <a:ext cx="10047768" cy="4517065"/>
          </a:xfrm>
        </p:spPr>
        <p:txBody>
          <a:bodyPr/>
          <a:lstStyle/>
          <a:p>
            <a:pPr eaLnBrk="1" hangingPunct="1"/>
            <a:r>
              <a:rPr lang="en-US" altLang="en-US" dirty="0">
                <a:latin typeface="Times New Roman" panose="02020603050405020304" pitchFamily="18" charset="0"/>
                <a:cs typeface="Times New Roman" panose="02020603050405020304" pitchFamily="18" charset="0"/>
              </a:rPr>
              <a:t>Watch out for these:</a:t>
            </a: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marL="0" indent="0" algn="ctr" eaLnBrk="1" hangingPunct="1">
              <a:buNone/>
            </a:pPr>
            <a:r>
              <a:rPr lang="en-US" altLang="en-US" dirty="0">
                <a:latin typeface="Times New Roman" panose="02020603050405020304" pitchFamily="18" charset="0"/>
                <a:cs typeface="Times New Roman" panose="02020603050405020304" pitchFamily="18" charset="0"/>
              </a:rPr>
              <a:t>Leave them alone!  Call the Experts!</a:t>
            </a:r>
          </a:p>
          <a:p>
            <a:pPr eaLnBrk="1" hangingPunct="1">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p:txBody>
      </p:sp>
      <p:pic>
        <p:nvPicPr>
          <p:cNvPr id="109572" name="Picture 15" descr="ga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675" y="246498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7" descr="solid_flammable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125" y="246498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9" descr="water_rea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075" y="353178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21" descr="oxidizer_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8075" y="2464981"/>
            <a:ext cx="984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23" descr="poisonous_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0875" y="2464981"/>
            <a:ext cx="984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25" descr="radioactive_7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7675" y="353178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27" descr="corrosive_8a">
            <a:hlinkClick r:id="" action="ppaction://noaction"/>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4075" y="246498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29" descr="infectious_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0875" y="3531781"/>
            <a:ext cx="984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31" descr="explosive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61275" y="3531781"/>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33" descr="gas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4475" y="3531781"/>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2" name="Picture 35" descr="liquid3d">
            <a:hlinkClick r:id="" action="ppaction://noaction"/>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1275" y="2464981"/>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3" name="Picture 38" descr="explosive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28075" y="3531782"/>
            <a:ext cx="9906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73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5007" y="145774"/>
            <a:ext cx="10058400" cy="1143000"/>
          </a:xfrm>
        </p:spPr>
        <p:txBody>
          <a:bodyPr>
            <a:noAutofit/>
          </a:bodyPr>
          <a:lstStyle/>
          <a:p>
            <a:pPr algn="ctr">
              <a:defRPr/>
            </a:pPr>
            <a:r>
              <a:rPr lang="en-US" b="1" dirty="0">
                <a:latin typeface="Times New Roman" panose="02020603050405020304" pitchFamily="18" charset="0"/>
                <a:cs typeface="Times New Roman" panose="02020603050405020304" pitchFamily="18" charset="0"/>
              </a:rPr>
              <a:t>Handling &amp; Disposing of Hypodermic Needles</a:t>
            </a:r>
          </a:p>
        </p:txBody>
      </p:sp>
      <p:sp>
        <p:nvSpPr>
          <p:cNvPr id="3" name="Content Placeholder 2"/>
          <p:cNvSpPr>
            <a:spLocks noGrp="1"/>
          </p:cNvSpPr>
          <p:nvPr>
            <p:ph idx="1"/>
          </p:nvPr>
        </p:nvSpPr>
        <p:spPr>
          <a:xfrm>
            <a:off x="1065007" y="1447800"/>
            <a:ext cx="10058400" cy="5231296"/>
          </a:xfrm>
        </p:spPr>
        <p:txBody>
          <a:bodyPr>
            <a:normAutofit/>
          </a:bodyPr>
          <a:lstStyle/>
          <a:p>
            <a:pPr>
              <a:spcAft>
                <a:spcPts val="600"/>
              </a:spcAft>
            </a:pPr>
            <a:r>
              <a:rPr lang="en-US" altLang="en-US" dirty="0">
                <a:latin typeface="Times New Roman" panose="02020603050405020304" pitchFamily="18" charset="0"/>
                <a:cs typeface="Times New Roman" panose="02020603050405020304" pitchFamily="18" charset="0"/>
              </a:rPr>
              <a:t>Under </a:t>
            </a:r>
            <a:r>
              <a:rPr lang="en-US" altLang="en-US" b="1" u="sng" dirty="0">
                <a:latin typeface="Times New Roman" panose="02020603050405020304" pitchFamily="18" charset="0"/>
                <a:cs typeface="Times New Roman" panose="02020603050405020304" pitchFamily="18" charset="0"/>
              </a:rPr>
              <a:t>No Circumstances </a:t>
            </a:r>
            <a:r>
              <a:rPr lang="en-US" altLang="en-US" dirty="0">
                <a:latin typeface="Times New Roman" panose="02020603050405020304" pitchFamily="18" charset="0"/>
                <a:cs typeface="Times New Roman" panose="02020603050405020304" pitchFamily="18" charset="0"/>
              </a:rPr>
              <a:t>should you pick up discarded needles with your hands. Use a litter-picker or other device</a:t>
            </a:r>
          </a:p>
          <a:p>
            <a:pPr>
              <a:spcAft>
                <a:spcPts val="600"/>
              </a:spcAft>
            </a:pPr>
            <a:r>
              <a:rPr lang="en-US" altLang="en-US" dirty="0">
                <a:latin typeface="Times New Roman" panose="02020603050405020304" pitchFamily="18" charset="0"/>
                <a:cs typeface="Times New Roman" panose="02020603050405020304" pitchFamily="18" charset="0"/>
              </a:rPr>
              <a:t>Place in Sharps container, </a:t>
            </a:r>
            <a:r>
              <a:rPr lang="en-US" altLang="en-US" b="1" u="sng" dirty="0">
                <a:latin typeface="Times New Roman" panose="02020603050405020304" pitchFamily="18" charset="0"/>
                <a:cs typeface="Times New Roman" panose="02020603050405020304" pitchFamily="18" charset="0"/>
              </a:rPr>
              <a:t>DO NOT HOLD </a:t>
            </a:r>
            <a:r>
              <a:rPr lang="en-US" altLang="en-US" dirty="0">
                <a:latin typeface="Times New Roman" panose="02020603050405020304" pitchFamily="18" charset="0"/>
                <a:cs typeface="Times New Roman" panose="02020603050405020304" pitchFamily="18" charset="0"/>
              </a:rPr>
              <a:t>container!</a:t>
            </a:r>
          </a:p>
          <a:p>
            <a:pPr lvl="1">
              <a:spcAft>
                <a:spcPts val="600"/>
              </a:spcAft>
            </a:pPr>
            <a:r>
              <a:rPr lang="en-US" altLang="en-US" dirty="0">
                <a:latin typeface="Times New Roman" panose="02020603050405020304" pitchFamily="18" charset="0"/>
                <a:cs typeface="Times New Roman" panose="02020603050405020304" pitchFamily="18" charset="0"/>
              </a:rPr>
              <a:t>Never put needle in a Bag only approved Sharps Containers</a:t>
            </a:r>
          </a:p>
          <a:p>
            <a:pPr>
              <a:spcAft>
                <a:spcPts val="600"/>
              </a:spcAft>
            </a:pPr>
            <a:r>
              <a:rPr lang="en-US" altLang="en-US" b="1" u="sng" dirty="0">
                <a:latin typeface="Times New Roman" panose="02020603050405020304" pitchFamily="18" charset="0"/>
                <a:cs typeface="Times New Roman" panose="02020603050405020304" pitchFamily="18" charset="0"/>
              </a:rPr>
              <a:t>Do not store </a:t>
            </a:r>
            <a:r>
              <a:rPr lang="en-US" altLang="en-US" dirty="0">
                <a:latin typeface="Times New Roman" panose="02020603050405020304" pitchFamily="18" charset="0"/>
                <a:cs typeface="Times New Roman" panose="02020603050405020304" pitchFamily="18" charset="0"/>
              </a:rPr>
              <a:t>needles in the cab or where they may accidentally come in contact with another person, your clothes or foodstuffs</a:t>
            </a:r>
          </a:p>
          <a:p>
            <a:pPr>
              <a:spcAft>
                <a:spcPts val="600"/>
              </a:spcAft>
            </a:pPr>
            <a:r>
              <a:rPr lang="en-US" altLang="en-US" dirty="0">
                <a:latin typeface="Times New Roman" panose="02020603050405020304" pitchFamily="18" charset="0"/>
                <a:cs typeface="Times New Roman" panose="02020603050405020304" pitchFamily="18" charset="0"/>
              </a:rPr>
              <a:t>Store Containers in secure area where contact will be avoided</a:t>
            </a:r>
          </a:p>
          <a:p>
            <a:pPr>
              <a:spcAft>
                <a:spcPts val="600"/>
              </a:spcAft>
            </a:pPr>
            <a:r>
              <a:rPr lang="en-US" altLang="en-US" dirty="0">
                <a:latin typeface="Times New Roman" panose="02020603050405020304" pitchFamily="18" charset="0"/>
                <a:cs typeface="Times New Roman" panose="02020603050405020304" pitchFamily="18" charset="0"/>
              </a:rPr>
              <a:t>If you feel you came into contact with any infectious item</a:t>
            </a:r>
          </a:p>
          <a:p>
            <a:pPr lvl="1">
              <a:spcAft>
                <a:spcPts val="600"/>
              </a:spcAft>
            </a:pPr>
            <a:r>
              <a:rPr lang="en-US" altLang="en-US" sz="2200" dirty="0">
                <a:latin typeface="Times New Roman" panose="02020603050405020304" pitchFamily="18" charset="0"/>
                <a:cs typeface="Times New Roman" panose="02020603050405020304" pitchFamily="18" charset="0"/>
              </a:rPr>
              <a:t>Notify your Supervisors</a:t>
            </a:r>
          </a:p>
          <a:p>
            <a:pPr lvl="1">
              <a:spcAft>
                <a:spcPts val="600"/>
              </a:spcAft>
            </a:pPr>
            <a:r>
              <a:rPr lang="en-US" altLang="en-US" sz="2200" dirty="0">
                <a:latin typeface="Times New Roman" panose="02020603050405020304" pitchFamily="18" charset="0"/>
                <a:cs typeface="Times New Roman" panose="02020603050405020304" pitchFamily="18" charset="0"/>
              </a:rPr>
              <a:t>Wash contaminated area immediately with soap and water</a:t>
            </a:r>
          </a:p>
        </p:txBody>
      </p:sp>
      <p:pic>
        <p:nvPicPr>
          <p:cNvPr id="4" name="Picture 5" descr="C:\Users\s103848\Desktop\litter\litter pics\illegal encampments\illegal encampment needles\needles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9485" y="4668253"/>
            <a:ext cx="2388815" cy="21897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13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82132"/>
            <a:ext cx="10515600" cy="1325563"/>
          </a:xfrm>
        </p:spPr>
        <p:txBody>
          <a:bodyPr/>
          <a:lstStyle/>
          <a:p>
            <a:pPr algn="ctr"/>
            <a:r>
              <a:rPr lang="en-US" b="1" dirty="0">
                <a:latin typeface="Times New Roman" panose="02020603050405020304" pitchFamily="18" charset="0"/>
                <a:cs typeface="Times New Roman" panose="02020603050405020304" pitchFamily="18" charset="0"/>
              </a:rPr>
              <a:t>Homeless Encampments </a:t>
            </a:r>
          </a:p>
        </p:txBody>
      </p:sp>
      <p:sp>
        <p:nvSpPr>
          <p:cNvPr id="3" name="Content Placeholder 2"/>
          <p:cNvSpPr>
            <a:spLocks noGrp="1"/>
          </p:cNvSpPr>
          <p:nvPr>
            <p:ph idx="1"/>
          </p:nvPr>
        </p:nvSpPr>
        <p:spPr>
          <a:xfrm>
            <a:off x="623455" y="1158313"/>
            <a:ext cx="10972799" cy="5450305"/>
          </a:xfrm>
        </p:spPr>
        <p:txBody>
          <a:bodyPr>
            <a:normAutofit fontScale="92500" lnSpcReduction="10000"/>
          </a:bodyPr>
          <a:lstStyle/>
          <a:p>
            <a:pPr lvl="0">
              <a:spcBef>
                <a:spcPts val="600"/>
              </a:spcBef>
              <a:spcAft>
                <a:spcPts val="600"/>
              </a:spcAft>
            </a:pPr>
            <a:r>
              <a:rPr lang="en-US" dirty="0" smtClean="0">
                <a:latin typeface="Times New Roman" panose="02020603050405020304" pitchFamily="18" charset="0"/>
                <a:cs typeface="Times New Roman" panose="02020603050405020304" pitchFamily="18" charset="0"/>
              </a:rPr>
              <a:t>Shall not allow crews to cleanup active homeless encampments</a:t>
            </a:r>
          </a:p>
          <a:p>
            <a:pPr lvl="0">
              <a:spcBef>
                <a:spcPts val="600"/>
              </a:spcBef>
              <a:spcAft>
                <a:spcPts val="600"/>
              </a:spcAft>
            </a:pPr>
            <a:r>
              <a:rPr lang="en-US" dirty="0" smtClean="0">
                <a:latin typeface="Times New Roman" panose="02020603050405020304" pitchFamily="18" charset="0"/>
                <a:cs typeface="Times New Roman" panose="02020603050405020304" pitchFamily="18" charset="0"/>
              </a:rPr>
              <a:t>Shall remove litter and debris once encampment is deemed safe by the following:</a:t>
            </a:r>
          </a:p>
          <a:p>
            <a:pPr lvl="1">
              <a:spcBef>
                <a:spcPts val="600"/>
              </a:spcBef>
              <a:spcAft>
                <a:spcPts val="600"/>
              </a:spcAft>
            </a:pPr>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processes </a:t>
            </a:r>
            <a:r>
              <a:rPr lang="en-US" dirty="0">
                <a:latin typeface="Times New Roman" panose="02020603050405020304" pitchFamily="18" charset="0"/>
                <a:cs typeface="Times New Roman" panose="02020603050405020304" pitchFamily="18" charset="0"/>
              </a:rPr>
              <a:t>and procedures set forth in CALTRANS’ </a:t>
            </a:r>
            <a:r>
              <a:rPr lang="en-US" b="1" dirty="0">
                <a:latin typeface="Times New Roman" panose="02020603050405020304" pitchFamily="18" charset="0"/>
                <a:cs typeface="Times New Roman" panose="02020603050405020304" pitchFamily="18" charset="0"/>
              </a:rPr>
              <a:t>“Interim Guidance on Encampments”</a:t>
            </a:r>
          </a:p>
          <a:p>
            <a:pPr lvl="1">
              <a:spcBef>
                <a:spcPts val="600"/>
              </a:spcBef>
              <a:spcAft>
                <a:spcPts val="600"/>
              </a:spcAft>
            </a:pPr>
            <a:r>
              <a:rPr lang="en-US" b="1" dirty="0" smtClean="0">
                <a:latin typeface="Times New Roman" panose="02020603050405020304" pitchFamily="18" charset="0"/>
                <a:cs typeface="Times New Roman" panose="02020603050405020304" pitchFamily="18" charset="0"/>
              </a:rPr>
              <a:t>Shall not </a:t>
            </a:r>
            <a:r>
              <a:rPr lang="en-US" b="1" dirty="0">
                <a:latin typeface="Times New Roman" panose="02020603050405020304" pitchFamily="18" charset="0"/>
                <a:cs typeface="Times New Roman" panose="02020603050405020304" pitchFamily="18" charset="0"/>
              </a:rPr>
              <a:t>engage in any hazardous </a:t>
            </a:r>
            <a:r>
              <a:rPr lang="en-US" b="1" dirty="0" smtClean="0">
                <a:latin typeface="Times New Roman" panose="02020603050405020304" pitchFamily="18" charset="0"/>
                <a:cs typeface="Times New Roman" panose="02020603050405020304" pitchFamily="18" charset="0"/>
              </a:rPr>
              <a:t>material clean-up activities </a:t>
            </a:r>
          </a:p>
          <a:p>
            <a:pPr lvl="2">
              <a:spcBef>
                <a:spcPts val="600"/>
              </a:spcBef>
              <a:spcAft>
                <a:spcPts val="600"/>
              </a:spcAft>
            </a:pPr>
            <a:r>
              <a:rPr lang="en-US" dirty="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ncluding </a:t>
            </a:r>
            <a:r>
              <a:rPr lang="en-US" dirty="0">
                <a:latin typeface="Times New Roman" panose="02020603050405020304" pitchFamily="18" charset="0"/>
                <a:cs typeface="Times New Roman" panose="02020603050405020304" pitchFamily="18" charset="0"/>
              </a:rPr>
              <a:t>but </a:t>
            </a:r>
            <a:r>
              <a:rPr lang="en-US" dirty="0" smtClean="0">
                <a:latin typeface="Times New Roman" panose="02020603050405020304" pitchFamily="18" charset="0"/>
                <a:cs typeface="Times New Roman" panose="02020603050405020304" pitchFamily="18" charset="0"/>
              </a:rPr>
              <a:t>not limited </a:t>
            </a:r>
            <a:r>
              <a:rPr lang="en-US" dirty="0">
                <a:latin typeface="Times New Roman" panose="02020603050405020304" pitchFamily="18" charset="0"/>
                <a:cs typeface="Times New Roman" panose="02020603050405020304" pitchFamily="18" charset="0"/>
              </a:rPr>
              <a:t>to bloodborne pathogens, biological waste, feces, syringes, needles, sharp objects </a:t>
            </a:r>
            <a:r>
              <a:rPr lang="en-US" dirty="0" smtClean="0">
                <a:latin typeface="Times New Roman" panose="02020603050405020304" pitchFamily="18" charset="0"/>
                <a:cs typeface="Times New Roman" panose="02020603050405020304" pitchFamily="18" charset="0"/>
              </a:rPr>
              <a:t>or unknown </a:t>
            </a:r>
            <a:r>
              <a:rPr lang="en-US" dirty="0">
                <a:latin typeface="Times New Roman" panose="02020603050405020304" pitchFamily="18" charset="0"/>
                <a:cs typeface="Times New Roman" panose="02020603050405020304" pitchFamily="18" charset="0"/>
              </a:rPr>
              <a:t>substances during maintenance services </a:t>
            </a:r>
            <a:endParaRPr lang="en-US" dirty="0" smtClean="0">
              <a:latin typeface="Times New Roman" panose="02020603050405020304" pitchFamily="18" charset="0"/>
              <a:cs typeface="Times New Roman" panose="02020603050405020304" pitchFamily="18" charset="0"/>
            </a:endParaRPr>
          </a:p>
          <a:p>
            <a:pPr lvl="1">
              <a:spcBef>
                <a:spcPts val="600"/>
              </a:spcBef>
              <a:spcAft>
                <a:spcPts val="600"/>
              </a:spcAft>
            </a:pPr>
            <a:r>
              <a:rPr lang="en-US" b="1" dirty="0" smtClean="0">
                <a:latin typeface="Times New Roman" panose="02020603050405020304" pitchFamily="18" charset="0"/>
                <a:cs typeface="Times New Roman" panose="02020603050405020304" pitchFamily="18" charset="0"/>
              </a:rPr>
              <a:t>Caltrans </a:t>
            </a:r>
            <a:r>
              <a:rPr lang="en-US" b="1" dirty="0">
                <a:latin typeface="Times New Roman" panose="02020603050405020304" pitchFamily="18" charset="0"/>
                <a:cs typeface="Times New Roman" panose="02020603050405020304" pitchFamily="18" charset="0"/>
              </a:rPr>
              <a:t>should use hazmat contractors for major cleanup activities</a:t>
            </a:r>
          </a:p>
          <a:p>
            <a:pPr lvl="0">
              <a:spcBef>
                <a:spcPts val="600"/>
              </a:spcBef>
              <a:spcAft>
                <a:spcPts val="600"/>
              </a:spcAft>
            </a:pPr>
            <a:r>
              <a:rPr lang="en-US" dirty="0" smtClean="0">
                <a:latin typeface="Times New Roman" panose="02020603050405020304" pitchFamily="18" charset="0"/>
                <a:cs typeface="Times New Roman" panose="02020603050405020304" pitchFamily="18" charset="0"/>
              </a:rPr>
              <a:t>Once </a:t>
            </a:r>
            <a:r>
              <a:rPr lang="en-US" dirty="0">
                <a:latin typeface="Times New Roman" panose="02020603050405020304" pitchFamily="18" charset="0"/>
                <a:cs typeface="Times New Roman" panose="02020603050405020304" pitchFamily="18" charset="0"/>
              </a:rPr>
              <a:t>Deemed safe encampments will be categorized as </a:t>
            </a:r>
            <a:r>
              <a:rPr lang="en-US" dirty="0" smtClean="0">
                <a:latin typeface="Times New Roman" panose="02020603050405020304" pitchFamily="18" charset="0"/>
                <a:cs typeface="Times New Roman" panose="02020603050405020304" pitchFamily="18" charset="0"/>
              </a:rPr>
              <a:t>litter/Debris </a:t>
            </a:r>
            <a:endParaRPr lang="en-US" dirty="0">
              <a:latin typeface="Times New Roman" panose="02020603050405020304" pitchFamily="18" charset="0"/>
              <a:cs typeface="Times New Roman" panose="02020603050405020304" pitchFamily="18" charset="0"/>
            </a:endParaRPr>
          </a:p>
          <a:p>
            <a:pPr lvl="1">
              <a:spcBef>
                <a:spcPts val="600"/>
              </a:spcBef>
              <a:spcAft>
                <a:spcPts val="600"/>
              </a:spcAft>
            </a:pPr>
            <a:r>
              <a:rPr lang="en-US" dirty="0">
                <a:latin typeface="Times New Roman" panose="02020603050405020304" pitchFamily="18" charset="0"/>
                <a:cs typeface="Times New Roman" panose="02020603050405020304" pitchFamily="18" charset="0"/>
              </a:rPr>
              <a:t>If a Back 2 Work Supervisor in “Good Faith” believes the site is unsafe due to hazardous material/Biohazards or the lack of set forth process it is their responsibility to regroup in a safe area, communicate with CT lead to re-plan the work order and/or request a different work order.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9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496" y="216569"/>
            <a:ext cx="10515600" cy="1325563"/>
          </a:xfrm>
        </p:spPr>
        <p:txBody>
          <a:bodyPr anchor="ctr" anchorCtr="1"/>
          <a:lstStyle/>
          <a:p>
            <a:r>
              <a:rPr lang="en-US" b="1" dirty="0">
                <a:latin typeface="Times New Roman" panose="02020603050405020304" pitchFamily="18" charset="0"/>
                <a:cs typeface="Times New Roman" panose="02020603050405020304" pitchFamily="18" charset="0"/>
              </a:rPr>
              <a:t>Todays Objectives</a:t>
            </a:r>
          </a:p>
        </p:txBody>
      </p:sp>
      <p:sp>
        <p:nvSpPr>
          <p:cNvPr id="3" name="Content Placeholder 2"/>
          <p:cNvSpPr>
            <a:spLocks noGrp="1"/>
          </p:cNvSpPr>
          <p:nvPr>
            <p:ph idx="1"/>
          </p:nvPr>
        </p:nvSpPr>
        <p:spPr>
          <a:xfrm>
            <a:off x="920496" y="1542132"/>
            <a:ext cx="10515600" cy="4598237"/>
          </a:xfrm>
        </p:spPr>
        <p:txBody>
          <a:bodyPr>
            <a:noAutofit/>
          </a:bodyPr>
          <a:lstStyle/>
          <a:p>
            <a:pPr>
              <a:lnSpc>
                <a:spcPct val="100000"/>
              </a:lnSpc>
              <a:spcAft>
                <a:spcPts val="600"/>
              </a:spcAft>
            </a:pPr>
            <a:r>
              <a:rPr lang="en-US" dirty="0" smtClean="0">
                <a:latin typeface="Times New Roman" panose="02020603050405020304" pitchFamily="18" charset="0"/>
                <a:cs typeface="Times New Roman" panose="02020603050405020304" pitchFamily="18" charset="0"/>
              </a:rPr>
              <a:t>Discuss </a:t>
            </a:r>
            <a:r>
              <a:rPr lang="en-US" dirty="0">
                <a:latin typeface="Times New Roman" panose="02020603050405020304" pitchFamily="18" charset="0"/>
                <a:cs typeface="Times New Roman" panose="02020603050405020304" pitchFamily="18" charset="0"/>
              </a:rPr>
              <a:t>Scope of Work and Responsibilities</a:t>
            </a:r>
            <a:endParaRPr lang="en-US" sz="2000" dirty="0">
              <a:latin typeface="Times New Roman" panose="02020603050405020304" pitchFamily="18" charset="0"/>
              <a:cs typeface="Times New Roman" panose="02020603050405020304" pitchFamily="18" charset="0"/>
            </a:endParaRPr>
          </a:p>
          <a:p>
            <a:pPr>
              <a:lnSpc>
                <a:spcPct val="100000"/>
              </a:lnSpc>
              <a:spcAft>
                <a:spcPts val="600"/>
              </a:spcAft>
            </a:pPr>
            <a:r>
              <a:rPr lang="en-US" dirty="0">
                <a:latin typeface="Times New Roman" panose="02020603050405020304" pitchFamily="18" charset="0"/>
                <a:cs typeface="Times New Roman" panose="02020603050405020304" pitchFamily="18" charset="0"/>
              </a:rPr>
              <a:t>Selection of Proper Clothing and Personal Protective Equipment</a:t>
            </a:r>
          </a:p>
          <a:p>
            <a:pPr>
              <a:lnSpc>
                <a:spcPct val="100000"/>
              </a:lnSpc>
              <a:spcAft>
                <a:spcPts val="600"/>
              </a:spcAft>
            </a:pPr>
            <a:r>
              <a:rPr lang="en-US" dirty="0">
                <a:latin typeface="Times New Roman" panose="02020603050405020304" pitchFamily="18" charset="0"/>
                <a:cs typeface="Times New Roman" panose="02020603050405020304" pitchFamily="18" charset="0"/>
              </a:rPr>
              <a:t>Recognize potential Hazards and suitable abatement measures</a:t>
            </a:r>
          </a:p>
          <a:p>
            <a:pPr>
              <a:lnSpc>
                <a:spcPct val="100000"/>
              </a:lnSpc>
              <a:spcAft>
                <a:spcPts val="600"/>
              </a:spcAft>
            </a:pPr>
            <a:r>
              <a:rPr lang="en-US" dirty="0">
                <a:latin typeface="Times New Roman" panose="02020603050405020304" pitchFamily="18" charset="0"/>
                <a:cs typeface="Times New Roman" panose="02020603050405020304" pitchFamily="18" charset="0"/>
              </a:rPr>
              <a:t>Identify Proper use and Placement of signs</a:t>
            </a:r>
          </a:p>
          <a:p>
            <a:pPr>
              <a:lnSpc>
                <a:spcPct val="100000"/>
              </a:lnSpc>
              <a:spcAft>
                <a:spcPts val="600"/>
              </a:spcAft>
            </a:pPr>
            <a:r>
              <a:rPr lang="en-US" dirty="0">
                <a:latin typeface="Times New Roman" panose="02020603050405020304" pitchFamily="18" charset="0"/>
                <a:cs typeface="Times New Roman" panose="02020603050405020304" pitchFamily="18" charset="0"/>
              </a:rPr>
              <a:t>Proper Retrieval of litter/debris</a:t>
            </a:r>
          </a:p>
          <a:p>
            <a:pPr>
              <a:lnSpc>
                <a:spcPct val="100000"/>
              </a:lnSpc>
              <a:spcAft>
                <a:spcPts val="600"/>
              </a:spcAft>
            </a:pPr>
            <a:r>
              <a:rPr lang="en-US" dirty="0">
                <a:latin typeface="Times New Roman" panose="02020603050405020304" pitchFamily="18" charset="0"/>
                <a:cs typeface="Times New Roman" panose="02020603050405020304" pitchFamily="18" charset="0"/>
              </a:rPr>
              <a:t>Appropriate Handling of Hypodermic Needles</a:t>
            </a:r>
          </a:p>
          <a:p>
            <a:pPr>
              <a:lnSpc>
                <a:spcPct val="100000"/>
              </a:lnSpc>
              <a:spcAft>
                <a:spcPts val="600"/>
              </a:spcAft>
            </a:pPr>
            <a:r>
              <a:rPr lang="en-US" dirty="0" smtClean="0">
                <a:latin typeface="Times New Roman" panose="02020603050405020304" pitchFamily="18" charset="0"/>
                <a:cs typeface="Times New Roman" panose="02020603050405020304" pitchFamily="18" charset="0"/>
              </a:rPr>
              <a:t>Heat Illness Prevention </a:t>
            </a:r>
          </a:p>
          <a:p>
            <a:pPr>
              <a:lnSpc>
                <a:spcPct val="100000"/>
              </a:lnSpc>
              <a:spcAft>
                <a:spcPts val="600"/>
              </a:spcAft>
            </a:pPr>
            <a:r>
              <a:rPr lang="en-US" dirty="0">
                <a:latin typeface="Times New Roman" panose="02020603050405020304" pitchFamily="18" charset="0"/>
                <a:cs typeface="Times New Roman" panose="02020603050405020304" pitchFamily="18" charset="0"/>
              </a:rPr>
              <a:t>Increase Knowledge to maintain Safety First </a:t>
            </a:r>
            <a:r>
              <a:rPr lang="en-US" dirty="0" smtClean="0">
                <a:latin typeface="Times New Roman" panose="02020603050405020304" pitchFamily="18" charset="0"/>
                <a:cs typeface="Times New Roman" panose="02020603050405020304" pitchFamily="18" charset="0"/>
              </a:rPr>
              <a:t>approach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8561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21335" y="4709659"/>
            <a:ext cx="1870665" cy="21483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4" name="Rectangle 2"/>
          <p:cNvSpPr>
            <a:spLocks noGrp="1" noChangeArrowheads="1"/>
          </p:cNvSpPr>
          <p:nvPr>
            <p:ph type="title"/>
          </p:nvPr>
        </p:nvSpPr>
        <p:spPr>
          <a:xfrm>
            <a:off x="1065006" y="304800"/>
            <a:ext cx="10079915" cy="1143000"/>
          </a:xfrm>
        </p:spPr>
        <p:txBody>
          <a:bodyPr rtlCol="0"/>
          <a:lstStyle/>
          <a:p>
            <a:pPr algn="ctr">
              <a:defRPr/>
            </a:pPr>
            <a:r>
              <a:rPr lang="en-US" b="1" dirty="0">
                <a:latin typeface="Times New Roman" panose="02020603050405020304" pitchFamily="18" charset="0"/>
                <a:cs typeface="Times New Roman" panose="02020603050405020304" pitchFamily="18" charset="0"/>
              </a:rPr>
              <a:t>Weapons</a:t>
            </a:r>
          </a:p>
        </p:txBody>
      </p:sp>
      <p:sp>
        <p:nvSpPr>
          <p:cNvPr id="300035" name="Rectangle 3"/>
          <p:cNvSpPr>
            <a:spLocks noGrp="1" noChangeArrowheads="1"/>
          </p:cNvSpPr>
          <p:nvPr>
            <p:ph idx="1"/>
          </p:nvPr>
        </p:nvSpPr>
        <p:spPr>
          <a:xfrm>
            <a:off x="2007566" y="1584251"/>
            <a:ext cx="8208346" cy="4740349"/>
          </a:xfrm>
        </p:spPr>
        <p:txBody>
          <a:bodyPr rtlCol="0">
            <a:normAutofit/>
          </a:bodyPr>
          <a:lstStyle/>
          <a:p>
            <a:pPr marL="0" indent="0" algn="ctr">
              <a:buNone/>
              <a:defRPr/>
            </a:pPr>
            <a:r>
              <a:rPr lang="en-US" dirty="0">
                <a:latin typeface="Times New Roman" panose="02020603050405020304" pitchFamily="18" charset="0"/>
                <a:cs typeface="Times New Roman" panose="02020603050405020304" pitchFamily="18" charset="0"/>
              </a:rPr>
              <a:t>Weapons have been found on the State Right of Way. </a:t>
            </a:r>
          </a:p>
          <a:p>
            <a:pPr marL="0" indent="0" algn="ctr">
              <a:buNone/>
              <a:defRPr/>
            </a:pPr>
            <a:r>
              <a:rPr lang="en-US" dirty="0">
                <a:latin typeface="Times New Roman" panose="02020603050405020304" pitchFamily="18" charset="0"/>
                <a:cs typeface="Times New Roman" panose="02020603050405020304" pitchFamily="18" charset="0"/>
              </a:rPr>
              <a:t> </a:t>
            </a:r>
          </a:p>
          <a:p>
            <a:pPr>
              <a:defRPr/>
            </a:pPr>
            <a:r>
              <a:rPr lang="en-US" dirty="0">
                <a:latin typeface="Times New Roman" panose="02020603050405020304" pitchFamily="18" charset="0"/>
                <a:cs typeface="Times New Roman" panose="02020603050405020304" pitchFamily="18" charset="0"/>
              </a:rPr>
              <a:t>Leave it alone! It may be crime scene evidence	</a:t>
            </a:r>
          </a:p>
          <a:p>
            <a:pPr>
              <a:defRPr/>
            </a:pPr>
            <a:r>
              <a:rPr lang="en-US" dirty="0">
                <a:latin typeface="Times New Roman" panose="02020603050405020304" pitchFamily="18" charset="0"/>
                <a:cs typeface="Times New Roman" panose="02020603050405020304" pitchFamily="18" charset="0"/>
              </a:rPr>
              <a:t>Tell your Crew Leader</a:t>
            </a:r>
          </a:p>
          <a:p>
            <a:pPr>
              <a:defRPr/>
            </a:pPr>
            <a:r>
              <a:rPr lang="en-US" dirty="0">
                <a:latin typeface="Times New Roman" panose="02020603050405020304" pitchFamily="18" charset="0"/>
                <a:cs typeface="Times New Roman" panose="02020603050405020304" pitchFamily="18" charset="0"/>
              </a:rPr>
              <a:t>Do NOT put your fingerprints on ANY weapon!</a:t>
            </a:r>
          </a:p>
        </p:txBody>
      </p:sp>
      <p:pic>
        <p:nvPicPr>
          <p:cNvPr id="4"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783" y="2353259"/>
            <a:ext cx="1536305" cy="20484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40" y="4606379"/>
            <a:ext cx="2038906" cy="21866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259" y="68162"/>
            <a:ext cx="1982492" cy="137963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3496" y="0"/>
            <a:ext cx="2748504"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95141" y="4363517"/>
            <a:ext cx="2609850" cy="18716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3" descr="image0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5267" y="4673387"/>
            <a:ext cx="2956068" cy="21196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 name="Picture 7" descr="image00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2712" y="4921385"/>
            <a:ext cx="2582153" cy="19366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65758" y="2351550"/>
            <a:ext cx="2926242" cy="201196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359734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1063256" y="304800"/>
            <a:ext cx="10058400" cy="1143000"/>
          </a:xfrm>
        </p:spPr>
        <p:txBody>
          <a:bodyPr rtlCol="0"/>
          <a:lstStyle/>
          <a:p>
            <a:pPr algn="ctr">
              <a:defRPr/>
            </a:pPr>
            <a:r>
              <a:rPr lang="en-US" b="1" dirty="0">
                <a:latin typeface="Times New Roman" panose="02020603050405020304" pitchFamily="18" charset="0"/>
                <a:cs typeface="Times New Roman" panose="02020603050405020304" pitchFamily="18" charset="0"/>
              </a:rPr>
              <a:t>Emergencies?</a:t>
            </a:r>
          </a:p>
        </p:txBody>
      </p:sp>
      <p:sp>
        <p:nvSpPr>
          <p:cNvPr id="288771" name="Rectangle 3"/>
          <p:cNvSpPr>
            <a:spLocks noGrp="1" noChangeArrowheads="1"/>
          </p:cNvSpPr>
          <p:nvPr>
            <p:ph idx="1"/>
          </p:nvPr>
        </p:nvSpPr>
        <p:spPr>
          <a:xfrm>
            <a:off x="1063256" y="1883735"/>
            <a:ext cx="10058400" cy="4876800"/>
          </a:xfrm>
        </p:spPr>
        <p:txBody>
          <a:bodyPr/>
          <a:lstStyle/>
          <a:p>
            <a:pPr eaLnBrk="1" hangingPunct="1"/>
            <a:r>
              <a:rPr lang="en-US" altLang="en-US" dirty="0">
                <a:latin typeface="Times New Roman" panose="02020603050405020304" pitchFamily="18" charset="0"/>
                <a:cs typeface="Times New Roman" panose="02020603050405020304" pitchFamily="18" charset="0"/>
              </a:rPr>
              <a:t>Call 9-1-1 for dire emergencies</a:t>
            </a:r>
          </a:p>
          <a:p>
            <a:pPr eaLnBrk="1" hangingPunct="1">
              <a:buFont typeface="Wingdings" panose="05000000000000000000" pitchFamily="2" charset="2"/>
              <a:buNone/>
            </a:pPr>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Call the local Caltrans Transportation Management Center (TMC) for “urgent” assistance</a:t>
            </a:r>
          </a:p>
          <a:p>
            <a:pPr eaLnBrk="1" hangingPunct="1"/>
            <a:endParaRPr lang="en-US" altLang="en-US" dirty="0">
              <a:latin typeface="Times New Roman" panose="02020603050405020304" pitchFamily="18" charset="0"/>
              <a:cs typeface="Times New Roman" panose="02020603050405020304" pitchFamily="18" charset="0"/>
            </a:endParaRPr>
          </a:p>
          <a:p>
            <a:pPr eaLnBrk="1" hangingPunct="1"/>
            <a:r>
              <a:rPr lang="en-US" altLang="en-US" dirty="0">
                <a:latin typeface="Times New Roman" panose="02020603050405020304" pitchFamily="18" charset="0"/>
                <a:cs typeface="Times New Roman" panose="02020603050405020304" pitchFamily="18" charset="0"/>
              </a:rPr>
              <a:t>Call the local Caltrans Maintenance Supervisor for assistance with other issues</a:t>
            </a:r>
          </a:p>
        </p:txBody>
      </p:sp>
    </p:spTree>
    <p:extLst>
      <p:ext uri="{BB962C8B-B14F-4D97-AF65-F5344CB8AC3E}">
        <p14:creationId xmlns:p14="http://schemas.microsoft.com/office/powerpoint/2010/main" val="27603948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84521" y="381000"/>
            <a:ext cx="10047767" cy="1143000"/>
          </a:xfrm>
        </p:spPr>
        <p:txBody>
          <a:bodyPr rtlCol="0"/>
          <a:lstStyle/>
          <a:p>
            <a:pPr algn="ctr">
              <a:defRPr/>
            </a:pPr>
            <a:r>
              <a:rPr lang="en-US" b="1" dirty="0">
                <a:latin typeface="Times New Roman" panose="02020603050405020304" pitchFamily="18" charset="0"/>
                <a:cs typeface="Times New Roman" panose="02020603050405020304" pitchFamily="18" charset="0"/>
              </a:rPr>
              <a:t>Roadside Safety Training Summary	</a:t>
            </a:r>
          </a:p>
        </p:txBody>
      </p:sp>
      <p:sp>
        <p:nvSpPr>
          <p:cNvPr id="17411" name="Rectangle 3"/>
          <p:cNvSpPr>
            <a:spLocks noGrp="1" noChangeArrowheads="1"/>
          </p:cNvSpPr>
          <p:nvPr>
            <p:ph idx="1"/>
          </p:nvPr>
        </p:nvSpPr>
        <p:spPr>
          <a:xfrm>
            <a:off x="1084521" y="1524000"/>
            <a:ext cx="10047767" cy="5142614"/>
          </a:xfrm>
        </p:spPr>
        <p:txBody>
          <a:bodyPr>
            <a:normAutofit fontScale="25000" lnSpcReduction="20000"/>
          </a:bodyPr>
          <a:lstStyle/>
          <a:p>
            <a:pPr>
              <a:lnSpc>
                <a:spcPct val="120000"/>
              </a:lnSpc>
              <a:spcAft>
                <a:spcPts val="600"/>
              </a:spcAft>
            </a:pPr>
            <a:r>
              <a:rPr lang="en-US" sz="11200" dirty="0">
                <a:latin typeface="Times New Roman" panose="02020603050405020304" pitchFamily="18" charset="0"/>
                <a:cs typeface="Times New Roman" panose="02020603050405020304" pitchFamily="18" charset="0"/>
              </a:rPr>
              <a:t>Discussed Scope of Work and Responsibilities</a:t>
            </a:r>
            <a:endParaRPr lang="en-US" sz="80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1200" dirty="0">
                <a:latin typeface="Times New Roman" panose="02020603050405020304" pitchFamily="18" charset="0"/>
                <a:cs typeface="Times New Roman" panose="02020603050405020304" pitchFamily="18" charset="0"/>
              </a:rPr>
              <a:t>Identified Proper Clothing and Personal Protective Equipment</a:t>
            </a:r>
            <a:endParaRPr lang="en-US" sz="80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1200" dirty="0">
                <a:latin typeface="Times New Roman" panose="02020603050405020304" pitchFamily="18" charset="0"/>
                <a:cs typeface="Times New Roman" panose="02020603050405020304" pitchFamily="18" charset="0"/>
              </a:rPr>
              <a:t>Recognized potential Hazards and suitable abatement measures</a:t>
            </a:r>
            <a:endParaRPr lang="en-US" sz="80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1200" dirty="0">
                <a:latin typeface="Times New Roman" panose="02020603050405020304" pitchFamily="18" charset="0"/>
                <a:cs typeface="Times New Roman" panose="02020603050405020304" pitchFamily="18" charset="0"/>
              </a:rPr>
              <a:t>Explained Proper use and Placement of signs/cones</a:t>
            </a:r>
            <a:endParaRPr lang="en-US" sz="80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1200" dirty="0">
                <a:latin typeface="Times New Roman" panose="02020603050405020304" pitchFamily="18" charset="0"/>
                <a:cs typeface="Times New Roman" panose="02020603050405020304" pitchFamily="18" charset="0"/>
              </a:rPr>
              <a:t>Discussed the correct methods of retrieving litter/debris</a:t>
            </a:r>
            <a:endParaRPr lang="en-US" sz="80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1200" dirty="0">
                <a:latin typeface="Times New Roman" panose="02020603050405020304" pitchFamily="18" charset="0"/>
                <a:cs typeface="Times New Roman" panose="02020603050405020304" pitchFamily="18" charset="0"/>
              </a:rPr>
              <a:t>Demonstrated techniques to Handle Hypodermic Needles</a:t>
            </a:r>
            <a:endParaRPr lang="en-US" sz="80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1200" dirty="0">
                <a:latin typeface="Times New Roman" panose="02020603050405020304" pitchFamily="18" charset="0"/>
                <a:cs typeface="Times New Roman" panose="02020603050405020304" pitchFamily="18" charset="0"/>
              </a:rPr>
              <a:t>Increased everyone's Knowledge to maintain Safety First approach </a:t>
            </a:r>
          </a:p>
          <a:p>
            <a:pPr lvl="1" eaLnBrk="1" hangingPunct="1">
              <a:lnSpc>
                <a:spcPct val="90000"/>
              </a:lnSpc>
              <a:buFont typeface="Arial" panose="020B0604020202020204" pitchFamily="34" charset="0"/>
              <a:buChar char="•"/>
            </a:pPr>
            <a:endParaRPr lang="en-US" altLang="en-US" sz="2200" dirty="0">
              <a:latin typeface="Times New Roman" panose="02020603050405020304" pitchFamily="18" charset="0"/>
              <a:cs typeface="Times New Roman" panose="02020603050405020304" pitchFamily="18" charset="0"/>
            </a:endParaRPr>
          </a:p>
          <a:p>
            <a:pPr lvl="1" eaLnBrk="1" hangingPunct="1">
              <a:lnSpc>
                <a:spcPct val="90000"/>
              </a:lnSpc>
              <a:buFontTx/>
              <a:buNone/>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664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2"/>
          <p:cNvSpPr>
            <a:spLocks noChangeArrowheads="1"/>
          </p:cNvSpPr>
          <p:nvPr/>
        </p:nvSpPr>
        <p:spPr bwMode="auto">
          <a:xfrm>
            <a:off x="2438400" y="2209801"/>
            <a:ext cx="731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dirty="0">
                <a:latin typeface="Times New Roman" panose="02020603050405020304" pitchFamily="18" charset="0"/>
                <a:cs typeface="Times New Roman" panose="02020603050405020304" pitchFamily="18" charset="0"/>
              </a:rPr>
              <a:t>Heat Illness Prevention</a:t>
            </a:r>
          </a:p>
        </p:txBody>
      </p:sp>
      <p:sp>
        <p:nvSpPr>
          <p:cNvPr id="118788" name="Rectangle 10"/>
          <p:cNvSpPr>
            <a:spLocks noChangeArrowheads="1"/>
          </p:cNvSpPr>
          <p:nvPr/>
        </p:nvSpPr>
        <p:spPr bwMode="auto">
          <a:xfrm>
            <a:off x="2209800" y="3198813"/>
            <a:ext cx="777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Training for Supervisors and Employees </a:t>
            </a:r>
          </a:p>
        </p:txBody>
      </p:sp>
    </p:spTree>
    <p:extLst>
      <p:ext uri="{BB962C8B-B14F-4D97-AF65-F5344CB8AC3E}">
        <p14:creationId xmlns:p14="http://schemas.microsoft.com/office/powerpoint/2010/main" val="2901488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0242" name="Rectangle 2"/>
          <p:cNvSpPr>
            <a:spLocks noGrp="1"/>
          </p:cNvSpPr>
          <p:nvPr>
            <p:ph type="title"/>
          </p:nvPr>
        </p:nvSpPr>
        <p:spPr>
          <a:xfrm>
            <a:off x="1073426" y="304800"/>
            <a:ext cx="10071652" cy="1143000"/>
          </a:xfrm>
        </p:spPr>
        <p:txBody>
          <a:bodyPr/>
          <a:lstStyle/>
          <a:p>
            <a:pPr algn="ctr">
              <a:defRPr/>
            </a:pPr>
            <a:r>
              <a:rPr lang="en-US" altLang="en-US" b="1" dirty="0">
                <a:latin typeface="Times New Roman" panose="02020603050405020304" pitchFamily="18" charset="0"/>
                <a:cs typeface="Times New Roman" panose="02020603050405020304" pitchFamily="18" charset="0"/>
              </a:rPr>
              <a:t>Training Program Objectives</a:t>
            </a:r>
          </a:p>
        </p:txBody>
      </p:sp>
      <p:sp>
        <p:nvSpPr>
          <p:cNvPr id="113667" name="Rectangle 3"/>
          <p:cNvSpPr>
            <a:spLocks noGrp="1"/>
          </p:cNvSpPr>
          <p:nvPr>
            <p:ph type="body" idx="1"/>
          </p:nvPr>
        </p:nvSpPr>
        <p:spPr>
          <a:xfrm>
            <a:off x="1073426" y="1948070"/>
            <a:ext cx="10071652" cy="4376530"/>
          </a:xfrm>
        </p:spPr>
        <p:txBody>
          <a:bodyPr>
            <a:normAutofit/>
          </a:bodyPr>
          <a:lstStyle/>
          <a:p>
            <a:r>
              <a:rPr lang="en-US" altLang="en-US" dirty="0">
                <a:latin typeface="Times New Roman" panose="02020603050405020304" pitchFamily="18" charset="0"/>
                <a:cs typeface="Times New Roman" panose="02020603050405020304" pitchFamily="18" charset="0"/>
              </a:rPr>
              <a:t>Identify, evaluate and control potential risk factors</a:t>
            </a:r>
          </a:p>
          <a:p>
            <a:endParaRPr lang="en-US" altLang="en-US" sz="3200"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Provide information and training to supervisors and employees</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Discuss proper response to heat-related illnesses</a:t>
            </a:r>
          </a:p>
        </p:txBody>
      </p:sp>
      <p:pic>
        <p:nvPicPr>
          <p:cNvPr id="11981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3861" y="4700046"/>
            <a:ext cx="2889803" cy="1987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166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3888" y="304800"/>
            <a:ext cx="10047768" cy="1143000"/>
          </a:xfrm>
        </p:spPr>
        <p:txBody>
          <a:bodyPr>
            <a:normAutofit/>
          </a:bodyPr>
          <a:lstStyle/>
          <a:p>
            <a:pPr algn="ctr">
              <a:defRPr/>
            </a:pPr>
            <a:r>
              <a:rPr lang="en-US" b="1" dirty="0">
                <a:latin typeface="Times New Roman" panose="02020603050405020304" pitchFamily="18" charset="0"/>
                <a:cs typeface="Times New Roman" panose="02020603050405020304" pitchFamily="18" charset="0"/>
              </a:rPr>
              <a:t>What is Heat Illness? </a:t>
            </a:r>
          </a:p>
        </p:txBody>
      </p:sp>
      <p:sp>
        <p:nvSpPr>
          <p:cNvPr id="3" name="Content Placeholder 2"/>
          <p:cNvSpPr>
            <a:spLocks noGrp="1"/>
          </p:cNvSpPr>
          <p:nvPr>
            <p:ph idx="1"/>
          </p:nvPr>
        </p:nvSpPr>
        <p:spPr>
          <a:xfrm>
            <a:off x="1073888" y="1573619"/>
            <a:ext cx="10047768" cy="2083981"/>
          </a:xfrm>
        </p:spPr>
        <p:txBody>
          <a:bodyPr/>
          <a:lstStyle/>
          <a:p>
            <a:pPr marL="0" indent="0">
              <a:buNone/>
              <a:defRPr/>
            </a:pPr>
            <a:r>
              <a:rPr lang="en-US" altLang="en-US" b="1" u="sng" dirty="0">
                <a:latin typeface="Times New Roman" panose="02020603050405020304" pitchFamily="18" charset="0"/>
                <a:cs typeface="Times New Roman" panose="02020603050405020304" pitchFamily="18" charset="0"/>
              </a:rPr>
              <a:t>“HEAT ILLNESS” </a:t>
            </a:r>
            <a:r>
              <a:rPr lang="en-US" altLang="en-US" dirty="0">
                <a:latin typeface="Times New Roman" panose="02020603050405020304" pitchFamily="18" charset="0"/>
                <a:cs typeface="Times New Roman" panose="02020603050405020304" pitchFamily="18" charset="0"/>
              </a:rPr>
              <a:t>– A serious medical condition resulting from the body’s inability to cope with a particular heat load, and includes cramps, heat exhaustion, heat syncope, and heat stroke.</a:t>
            </a:r>
          </a:p>
          <a:p>
            <a:pPr>
              <a:defRPr/>
            </a:pPr>
            <a:endParaRPr lang="en-US" dirty="0"/>
          </a:p>
        </p:txBody>
      </p:sp>
      <p:pic>
        <p:nvPicPr>
          <p:cNvPr id="12083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3888" y="3025941"/>
            <a:ext cx="4518838" cy="3641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9274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290" name="Rectangle 2"/>
          <p:cNvSpPr>
            <a:spLocks noGrp="1"/>
          </p:cNvSpPr>
          <p:nvPr>
            <p:ph type="title"/>
          </p:nvPr>
        </p:nvSpPr>
        <p:spPr>
          <a:xfrm>
            <a:off x="1086678" y="381000"/>
            <a:ext cx="10058400" cy="1143000"/>
          </a:xfrm>
        </p:spPr>
        <p:txBody>
          <a:bodyPr>
            <a:normAutofit/>
          </a:bodyPr>
          <a:lstStyle/>
          <a:p>
            <a:pPr algn="ctr">
              <a:defRPr/>
            </a:pPr>
            <a:r>
              <a:rPr lang="en-US" altLang="en-US" b="1" dirty="0">
                <a:latin typeface="Times New Roman" panose="02020603050405020304" pitchFamily="18" charset="0"/>
                <a:cs typeface="Times New Roman" panose="02020603050405020304" pitchFamily="18" charset="0"/>
              </a:rPr>
              <a:t>Supervisor Responsibilities</a:t>
            </a:r>
          </a:p>
        </p:txBody>
      </p:sp>
      <p:sp>
        <p:nvSpPr>
          <p:cNvPr id="118787" name="Rectangle 3"/>
          <p:cNvSpPr>
            <a:spLocks noGrp="1"/>
          </p:cNvSpPr>
          <p:nvPr>
            <p:ph type="body" idx="1"/>
          </p:nvPr>
        </p:nvSpPr>
        <p:spPr>
          <a:xfrm>
            <a:off x="1086678" y="1683026"/>
            <a:ext cx="10058400" cy="4489174"/>
          </a:xfrm>
        </p:spPr>
        <p:txBody>
          <a:bodyPr>
            <a:normAutofit/>
          </a:bodyPr>
          <a:lstStyle/>
          <a:p>
            <a:pPr>
              <a:spcAft>
                <a:spcPts val="600"/>
              </a:spcAft>
            </a:pPr>
            <a:r>
              <a:rPr lang="en-US" altLang="en-US" dirty="0">
                <a:latin typeface="Times New Roman" panose="02020603050405020304" pitchFamily="18" charset="0"/>
                <a:cs typeface="Times New Roman" panose="02020603050405020304" pitchFamily="18" charset="0"/>
              </a:rPr>
              <a:t>Implementing a written outdoor heat stress program (In IIPP)</a:t>
            </a:r>
          </a:p>
          <a:p>
            <a:pPr>
              <a:spcAft>
                <a:spcPts val="600"/>
              </a:spcAft>
            </a:pPr>
            <a:r>
              <a:rPr lang="en-US" altLang="en-US" dirty="0">
                <a:latin typeface="Times New Roman" panose="02020603050405020304" pitchFamily="18" charset="0"/>
                <a:cs typeface="Times New Roman" panose="02020603050405020304" pitchFamily="18" charset="0"/>
              </a:rPr>
              <a:t>Evaluating and controlling outdoor heat stress factors </a:t>
            </a:r>
          </a:p>
          <a:p>
            <a:pPr>
              <a:spcAft>
                <a:spcPts val="600"/>
              </a:spcAft>
            </a:pPr>
            <a:r>
              <a:rPr lang="en-US" altLang="en-US" dirty="0">
                <a:latin typeface="Times New Roman" panose="02020603050405020304" pitchFamily="18" charset="0"/>
                <a:cs typeface="Times New Roman" panose="02020603050405020304" pitchFamily="18" charset="0"/>
              </a:rPr>
              <a:t>Training employees</a:t>
            </a:r>
          </a:p>
          <a:p>
            <a:pPr>
              <a:spcAft>
                <a:spcPts val="600"/>
              </a:spcAft>
            </a:pPr>
            <a:r>
              <a:rPr lang="en-US" altLang="en-US" dirty="0">
                <a:latin typeface="Times New Roman" panose="02020603050405020304" pitchFamily="18" charset="0"/>
                <a:cs typeface="Times New Roman" panose="02020603050405020304" pitchFamily="18" charset="0"/>
              </a:rPr>
              <a:t>Provide Access to Shade </a:t>
            </a:r>
          </a:p>
          <a:p>
            <a:pPr>
              <a:spcAft>
                <a:spcPts val="600"/>
              </a:spcAft>
            </a:pPr>
            <a:r>
              <a:rPr lang="en-US" altLang="en-US" dirty="0">
                <a:latin typeface="Times New Roman" panose="02020603050405020304" pitchFamily="18" charset="0"/>
                <a:cs typeface="Times New Roman" panose="02020603050405020304" pitchFamily="18" charset="0"/>
              </a:rPr>
              <a:t>Encouraging frequent water consumption </a:t>
            </a:r>
            <a:r>
              <a:rPr lang="en-US" altLang="en-US" b="1" dirty="0">
                <a:latin typeface="Times New Roman" panose="02020603050405020304" pitchFamily="18" charset="0"/>
                <a:cs typeface="Times New Roman" panose="02020603050405020304" pitchFamily="18" charset="0"/>
              </a:rPr>
              <a:t>(one quart of water per employee per hour)</a:t>
            </a:r>
          </a:p>
          <a:p>
            <a:pPr>
              <a:spcAft>
                <a:spcPts val="600"/>
              </a:spcAft>
            </a:pPr>
            <a:r>
              <a:rPr lang="en-US" altLang="en-US" dirty="0">
                <a:latin typeface="Times New Roman" panose="02020603050405020304" pitchFamily="18" charset="0"/>
                <a:cs typeface="Times New Roman" panose="02020603050405020304" pitchFamily="18" charset="0"/>
              </a:rPr>
              <a:t>Provide proper response to heat-related illness</a:t>
            </a:r>
          </a:p>
        </p:txBody>
      </p:sp>
    </p:spTree>
    <p:extLst>
      <p:ext uri="{BB962C8B-B14F-4D97-AF65-F5344CB8AC3E}">
        <p14:creationId xmlns:p14="http://schemas.microsoft.com/office/powerpoint/2010/main" val="3862634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87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314" name="Rectangle 2"/>
          <p:cNvSpPr>
            <a:spLocks noGrp="1"/>
          </p:cNvSpPr>
          <p:nvPr>
            <p:ph type="title"/>
          </p:nvPr>
        </p:nvSpPr>
        <p:spPr>
          <a:xfrm>
            <a:off x="1099930" y="304800"/>
            <a:ext cx="10018644" cy="1143000"/>
          </a:xfrm>
        </p:spPr>
        <p:txBody>
          <a:bodyPr>
            <a:normAutofit/>
          </a:bodyPr>
          <a:lstStyle/>
          <a:p>
            <a:pPr algn="ctr">
              <a:defRPr/>
            </a:pPr>
            <a:r>
              <a:rPr lang="en-US" altLang="en-US" b="1" dirty="0">
                <a:latin typeface="Times New Roman" panose="02020603050405020304" pitchFamily="18" charset="0"/>
                <a:cs typeface="Times New Roman" panose="02020603050405020304" pitchFamily="18" charset="0"/>
              </a:rPr>
              <a:t>Employee Responsibilities </a:t>
            </a:r>
          </a:p>
        </p:txBody>
      </p:sp>
      <p:sp>
        <p:nvSpPr>
          <p:cNvPr id="119811" name="Rectangle 3"/>
          <p:cNvSpPr>
            <a:spLocks noGrp="1"/>
          </p:cNvSpPr>
          <p:nvPr>
            <p:ph type="body" idx="1"/>
          </p:nvPr>
        </p:nvSpPr>
        <p:spPr>
          <a:xfrm>
            <a:off x="1099930" y="1915637"/>
            <a:ext cx="10018644" cy="4641574"/>
          </a:xfrm>
        </p:spPr>
        <p:txBody>
          <a:bodyPr/>
          <a:lstStyle/>
          <a:p>
            <a:r>
              <a:rPr lang="en-US" altLang="en-US" dirty="0">
                <a:latin typeface="Times New Roman" panose="02020603050405020304" pitchFamily="18" charset="0"/>
                <a:cs typeface="Times New Roman" panose="02020603050405020304" pitchFamily="18" charset="0"/>
              </a:rPr>
              <a:t>Monitoring personal factors for heat-related illness</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Frequently drinking water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Reporting signs and symptoms of heat-related illness to their supervisor</a:t>
            </a:r>
          </a:p>
        </p:txBody>
      </p:sp>
    </p:spTree>
    <p:extLst>
      <p:ext uri="{BB962C8B-B14F-4D97-AF65-F5344CB8AC3E}">
        <p14:creationId xmlns:p14="http://schemas.microsoft.com/office/powerpoint/2010/main" val="1693664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2530" name="Title 2"/>
          <p:cNvSpPr>
            <a:spLocks noGrp="1"/>
          </p:cNvSpPr>
          <p:nvPr>
            <p:ph type="title"/>
          </p:nvPr>
        </p:nvSpPr>
        <p:spPr>
          <a:xfrm>
            <a:off x="1099929" y="304800"/>
            <a:ext cx="10071653" cy="1143000"/>
          </a:xfrm>
        </p:spPr>
        <p:txBody>
          <a:bodyPr/>
          <a:lstStyle/>
          <a:p>
            <a:pPr algn="ctr">
              <a:defRPr/>
            </a:pPr>
            <a:r>
              <a:rPr lang="en-US" altLang="en-US" b="1" dirty="0">
                <a:latin typeface="Times New Roman" panose="02020603050405020304" pitchFamily="18" charset="0"/>
                <a:cs typeface="Times New Roman" panose="02020603050405020304" pitchFamily="18" charset="0"/>
              </a:rPr>
              <a:t>Personal factors</a:t>
            </a:r>
          </a:p>
        </p:txBody>
      </p:sp>
      <p:sp>
        <p:nvSpPr>
          <p:cNvPr id="22531" name="Content Placeholder 3"/>
          <p:cNvSpPr>
            <a:spLocks noGrp="1"/>
          </p:cNvSpPr>
          <p:nvPr>
            <p:ph type="body" idx="1"/>
          </p:nvPr>
        </p:nvSpPr>
        <p:spPr>
          <a:xfrm>
            <a:off x="1099929" y="1985211"/>
            <a:ext cx="10071653" cy="2574757"/>
          </a:xfrm>
        </p:spPr>
        <p:txBody>
          <a:bodyPr>
            <a:normAutofit/>
          </a:bodyPr>
          <a:lstStyle/>
          <a:p>
            <a:r>
              <a:rPr lang="en-US" altLang="en-US" dirty="0">
                <a:latin typeface="Times New Roman" panose="02020603050405020304" pitchFamily="18" charset="0"/>
                <a:cs typeface="Times New Roman" panose="02020603050405020304" pitchFamily="18" charset="0"/>
              </a:rPr>
              <a:t>Age, Weight, Degree of Physical Fitness, Degree of Acclimatization, Medical Condition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Use of caffeine, Smoking, Use of alcohol</a:t>
            </a:r>
          </a:p>
        </p:txBody>
      </p:sp>
      <p:sp>
        <p:nvSpPr>
          <p:cNvPr id="119812" name="TextBox 5"/>
          <p:cNvSpPr txBox="1">
            <a:spLocks noChangeArrowheads="1"/>
          </p:cNvSpPr>
          <p:nvPr/>
        </p:nvSpPr>
        <p:spPr bwMode="auto">
          <a:xfrm>
            <a:off x="1099929" y="4914814"/>
            <a:ext cx="10177668" cy="954107"/>
          </a:xfrm>
          <a:prstGeom prst="rect">
            <a:avLst/>
          </a:prstGeom>
          <a:solidFill>
            <a:srgbClr val="FFFF66"/>
          </a:solidFill>
          <a:ln w="9525">
            <a:solidFill>
              <a:srgbClr val="FF66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It is difficult to predict just who will be affected and when, because individual susceptibility varies</a:t>
            </a:r>
          </a:p>
        </p:txBody>
      </p:sp>
    </p:spTree>
    <p:extLst>
      <p:ext uri="{BB962C8B-B14F-4D97-AF65-F5344CB8AC3E}">
        <p14:creationId xmlns:p14="http://schemas.microsoft.com/office/powerpoint/2010/main" val="2620791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1086678" y="248653"/>
            <a:ext cx="10071652" cy="914400"/>
          </a:xfrm>
        </p:spPr>
        <p:txBody>
          <a:bodyPr>
            <a:noAutofit/>
          </a:bodyPr>
          <a:lstStyle/>
          <a:p>
            <a:pPr algn="ctr" eaLnBrk="1" hangingPunct="1"/>
            <a:r>
              <a:rPr lang="en-US" altLang="en-US" sz="3600" b="1" dirty="0">
                <a:latin typeface="Times New Roman" panose="02020603050405020304" pitchFamily="18" charset="0"/>
                <a:cs typeface="Times New Roman" panose="02020603050405020304" pitchFamily="18" charset="0"/>
              </a:rPr>
              <a:t/>
            </a:r>
            <a:br>
              <a:rPr lang="en-US" altLang="en-US" sz="3600"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Helpful tips for working in the heat</a:t>
            </a:r>
            <a:endParaRPr lang="en-US" altLang="en-US" sz="4000" b="1" dirty="0">
              <a:latin typeface="Times New Roman" panose="02020603050405020304" pitchFamily="18" charset="0"/>
              <a:cs typeface="Times New Roman" panose="02020603050405020304" pitchFamily="18" charset="0"/>
            </a:endParaRPr>
          </a:p>
        </p:txBody>
      </p:sp>
      <p:sp>
        <p:nvSpPr>
          <p:cNvPr id="122884" name="Rectangle 3"/>
          <p:cNvSpPr>
            <a:spLocks noGrp="1" noChangeArrowheads="1"/>
          </p:cNvSpPr>
          <p:nvPr>
            <p:ph type="body" idx="4294967295"/>
          </p:nvPr>
        </p:nvSpPr>
        <p:spPr>
          <a:xfrm>
            <a:off x="1086678" y="1577009"/>
            <a:ext cx="10071652" cy="4944107"/>
          </a:xfrm>
        </p:spPr>
        <p:txBody>
          <a:bodyPr>
            <a:noAutofit/>
          </a:bodyPr>
          <a:lstStyle/>
          <a:p>
            <a:pPr eaLnBrk="1" hangingPunct="1">
              <a:lnSpc>
                <a:spcPct val="90000"/>
              </a:lnSpc>
              <a:spcAft>
                <a:spcPts val="600"/>
              </a:spcAft>
            </a:pPr>
            <a:r>
              <a:rPr lang="en-US" altLang="en-US" dirty="0">
                <a:latin typeface="Times New Roman" panose="02020603050405020304" pitchFamily="18" charset="0"/>
                <a:cs typeface="Times New Roman" panose="02020603050405020304" pitchFamily="18" charset="0"/>
              </a:rPr>
              <a:t>Start and end the work shift early</a:t>
            </a:r>
          </a:p>
          <a:p>
            <a:pPr eaLnBrk="1" hangingPunct="1">
              <a:lnSpc>
                <a:spcPct val="90000"/>
              </a:lnSpc>
              <a:spcAft>
                <a:spcPts val="600"/>
              </a:spcAft>
            </a:pPr>
            <a:r>
              <a:rPr lang="en-US" altLang="en-US" dirty="0">
                <a:latin typeface="Times New Roman" panose="02020603050405020304" pitchFamily="18" charset="0"/>
                <a:cs typeface="Times New Roman" panose="02020603050405020304" pitchFamily="18" charset="0"/>
              </a:rPr>
              <a:t>Schedule strenuous work during the coolest part of the day</a:t>
            </a:r>
          </a:p>
          <a:p>
            <a:pPr eaLnBrk="1" hangingPunct="1">
              <a:lnSpc>
                <a:spcPct val="90000"/>
              </a:lnSpc>
              <a:spcAft>
                <a:spcPts val="600"/>
              </a:spcAft>
            </a:pPr>
            <a:r>
              <a:rPr lang="en-US" altLang="en-US" dirty="0">
                <a:latin typeface="Times New Roman" panose="02020603050405020304" pitchFamily="18" charset="0"/>
                <a:cs typeface="Times New Roman" panose="02020603050405020304" pitchFamily="18" charset="0"/>
              </a:rPr>
              <a:t>Increase breaks when: V</a:t>
            </a:r>
            <a:r>
              <a:rPr lang="en-US" altLang="en-US" sz="2800" dirty="0">
                <a:latin typeface="Times New Roman" panose="02020603050405020304" pitchFamily="18" charset="0"/>
                <a:cs typeface="Times New Roman" panose="02020603050405020304" pitchFamily="18" charset="0"/>
              </a:rPr>
              <a:t>ery hot, Workload is heavy, Protective clothing limits cooling</a:t>
            </a:r>
          </a:p>
          <a:p>
            <a:pPr eaLnBrk="1" hangingPunct="1">
              <a:lnSpc>
                <a:spcPct val="90000"/>
              </a:lnSpc>
              <a:spcAft>
                <a:spcPts val="600"/>
              </a:spcAft>
            </a:pPr>
            <a:r>
              <a:rPr lang="en-US" altLang="en-US" dirty="0">
                <a:latin typeface="Times New Roman" panose="02020603050405020304" pitchFamily="18" charset="0"/>
                <a:cs typeface="Times New Roman" panose="02020603050405020304" pitchFamily="18" charset="0"/>
              </a:rPr>
              <a:t>Take breaks in a shaded, cooler area</a:t>
            </a:r>
          </a:p>
          <a:p>
            <a:pPr eaLnBrk="1" hangingPunct="1">
              <a:lnSpc>
                <a:spcPct val="90000"/>
              </a:lnSpc>
              <a:spcAft>
                <a:spcPts val="600"/>
              </a:spcAft>
            </a:pPr>
            <a:r>
              <a:rPr lang="en-US" altLang="en-US" dirty="0">
                <a:latin typeface="Times New Roman" panose="02020603050405020304" pitchFamily="18" charset="0"/>
                <a:cs typeface="Times New Roman" panose="02020603050405020304" pitchFamily="18" charset="0"/>
              </a:rPr>
              <a:t>Alternate heavy work with light work when possible</a:t>
            </a:r>
          </a:p>
          <a:p>
            <a:pPr eaLnBrk="1" hangingPunct="1">
              <a:lnSpc>
                <a:spcPct val="90000"/>
              </a:lnSpc>
              <a:spcAft>
                <a:spcPts val="600"/>
              </a:spcAft>
            </a:pPr>
            <a:r>
              <a:rPr lang="en-US" altLang="en-US" dirty="0">
                <a:latin typeface="Times New Roman" panose="02020603050405020304" pitchFamily="18" charset="0"/>
                <a:cs typeface="Times New Roman" panose="02020603050405020304" pitchFamily="18" charset="0"/>
              </a:rPr>
              <a:t>Have a “Buddy System” to keep an eye on co-workers for symptoms of heat illness</a:t>
            </a:r>
            <a:endParaRPr lang="en-US" altLang="en-US" dirty="0">
              <a:solidFill>
                <a:srgbClr val="FFC2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923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8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88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88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88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88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304800"/>
            <a:ext cx="10058399" cy="1143000"/>
          </a:xfrm>
        </p:spPr>
        <p:txBody>
          <a:bodyPr rtlCol="0"/>
          <a:lstStyle/>
          <a:p>
            <a:pPr algn="ctr">
              <a:defRPr/>
            </a:pPr>
            <a:r>
              <a:rPr lang="en-US" b="1" dirty="0">
                <a:latin typeface="Times New Roman" panose="02020603050405020304" pitchFamily="18" charset="0"/>
                <a:cs typeface="Times New Roman" panose="02020603050405020304" pitchFamily="18" charset="0"/>
              </a:rPr>
              <a:t>Scope of Work</a:t>
            </a:r>
          </a:p>
        </p:txBody>
      </p:sp>
      <p:sp>
        <p:nvSpPr>
          <p:cNvPr id="14339" name="Content Placeholder 2"/>
          <p:cNvSpPr>
            <a:spLocks noGrp="1"/>
          </p:cNvSpPr>
          <p:nvPr>
            <p:ph idx="1"/>
          </p:nvPr>
        </p:nvSpPr>
        <p:spPr>
          <a:xfrm>
            <a:off x="1069847" y="1600200"/>
            <a:ext cx="10058400" cy="5017008"/>
          </a:xfrm>
        </p:spPr>
        <p:txBody>
          <a:bodyPr/>
          <a:lstStyle/>
          <a:p>
            <a:pPr eaLnBrk="1" hangingPunct="1"/>
            <a:r>
              <a:rPr lang="en-US" altLang="en-US" dirty="0">
                <a:latin typeface="Times New Roman" panose="02020603050405020304" pitchFamily="18" charset="0"/>
                <a:cs typeface="Times New Roman" panose="02020603050405020304" pitchFamily="18" charset="0"/>
              </a:rPr>
              <a:t>Work:</a:t>
            </a:r>
          </a:p>
          <a:p>
            <a:pPr lvl="1" eaLnBrk="1" hangingPunct="1"/>
            <a:r>
              <a:rPr lang="en-US" altLang="en-US" sz="3200" b="1" dirty="0">
                <a:latin typeface="Times New Roman" panose="02020603050405020304" pitchFamily="18" charset="0"/>
                <a:cs typeface="Times New Roman" panose="02020603050405020304" pitchFamily="18" charset="0"/>
              </a:rPr>
              <a:t>Litter and Debris removal</a:t>
            </a:r>
          </a:p>
          <a:p>
            <a:pPr lvl="1" eaLnBrk="1" hangingPunct="1"/>
            <a:endParaRPr lang="en-US" altLang="en-US" sz="1200"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No litter/Debris present duties can include but not limited to:</a:t>
            </a:r>
          </a:p>
          <a:p>
            <a:pPr lvl="1" eaLnBrk="1" hangingPunct="1"/>
            <a:r>
              <a:rPr lang="en-US" altLang="en-US" dirty="0">
                <a:latin typeface="Times New Roman" panose="02020603050405020304" pitchFamily="18" charset="0"/>
                <a:cs typeface="Times New Roman" panose="02020603050405020304" pitchFamily="18" charset="0"/>
              </a:rPr>
              <a:t>Weed/ Vegetation Control, </a:t>
            </a:r>
            <a:r>
              <a:rPr lang="en-US" altLang="en-US" dirty="0" smtClean="0">
                <a:latin typeface="Times New Roman" panose="02020603050405020304" pitchFamily="18" charset="0"/>
                <a:cs typeface="Times New Roman" panose="02020603050405020304" pitchFamily="18" charset="0"/>
              </a:rPr>
              <a:t>Trim/remove </a:t>
            </a:r>
            <a:r>
              <a:rPr lang="en-US" altLang="en-US" dirty="0">
                <a:latin typeface="Times New Roman" panose="02020603050405020304" pitchFamily="18" charset="0"/>
                <a:cs typeface="Times New Roman" panose="02020603050405020304" pitchFamily="18" charset="0"/>
              </a:rPr>
              <a:t>brush/trees, Make firebreaks, </a:t>
            </a:r>
            <a:r>
              <a:rPr lang="en-US" altLang="en-US" dirty="0" smtClean="0">
                <a:latin typeface="Times New Roman" panose="02020603050405020304" pitchFamily="18" charset="0"/>
                <a:cs typeface="Times New Roman" panose="02020603050405020304" pitchFamily="18" charset="0"/>
              </a:rPr>
              <a:t>Remove Fire Tinder, plant/seed </a:t>
            </a:r>
            <a:r>
              <a:rPr lang="en-US" altLang="en-US" dirty="0">
                <a:latin typeface="Times New Roman" panose="02020603050405020304" pitchFamily="18" charset="0"/>
                <a:cs typeface="Times New Roman" panose="02020603050405020304" pitchFamily="18" charset="0"/>
              </a:rPr>
              <a:t>natural vegetation, plant restoration in landscape, general clean up and yard work at CT </a:t>
            </a:r>
            <a:r>
              <a:rPr lang="en-US" altLang="en-US" dirty="0" smtClean="0">
                <a:latin typeface="Times New Roman" panose="02020603050405020304" pitchFamily="18" charset="0"/>
                <a:cs typeface="Times New Roman" panose="02020603050405020304" pitchFamily="18" charset="0"/>
              </a:rPr>
              <a:t>stations (NOT including Janitorial work), &amp; minor </a:t>
            </a:r>
            <a:r>
              <a:rPr lang="en-US" altLang="en-US" dirty="0">
                <a:latin typeface="Times New Roman" panose="02020603050405020304" pitchFamily="18" charset="0"/>
                <a:cs typeface="Times New Roman" panose="02020603050405020304" pitchFamily="18" charset="0"/>
              </a:rPr>
              <a:t>Storm damage repair</a:t>
            </a:r>
          </a:p>
          <a:p>
            <a:pPr lvl="1" eaLnBrk="1" hangingPunct="1"/>
            <a:endParaRPr lang="en-US" altLang="en-US" sz="1200" dirty="0">
              <a:latin typeface="Times New Roman" panose="02020603050405020304" pitchFamily="18" charset="0"/>
              <a:cs typeface="Times New Roman" panose="02020603050405020304" pitchFamily="18" charset="0"/>
            </a:endParaRPr>
          </a:p>
          <a:p>
            <a:pPr eaLnBrk="1" hangingPunct="1"/>
            <a:r>
              <a:rPr lang="en-US" altLang="en-US" sz="3200" dirty="0">
                <a:latin typeface="Times New Roman" panose="02020603050405020304" pitchFamily="18" charset="0"/>
                <a:cs typeface="Times New Roman" panose="02020603050405020304" pitchFamily="18" charset="0"/>
              </a:rPr>
              <a:t>Tools used:</a:t>
            </a:r>
          </a:p>
          <a:p>
            <a:pPr lvl="1" eaLnBrk="1" hangingPunct="1"/>
            <a:r>
              <a:rPr lang="en-US" altLang="en-US" dirty="0">
                <a:latin typeface="Times New Roman" panose="02020603050405020304" pitchFamily="18" charset="0"/>
                <a:cs typeface="Times New Roman" panose="02020603050405020304" pitchFamily="18" charset="0"/>
              </a:rPr>
              <a:t>Hand Picker, Shovels, Rakes, Hoes, Pitch Forks, Push Brooms, Pruners, Weed </a:t>
            </a:r>
            <a:r>
              <a:rPr lang="en-US" altLang="en-US" dirty="0" smtClean="0">
                <a:latin typeface="Times New Roman" panose="02020603050405020304" pitchFamily="18" charset="0"/>
                <a:cs typeface="Times New Roman" panose="02020603050405020304" pitchFamily="18" charset="0"/>
              </a:rPr>
              <a:t>eaters. </a:t>
            </a:r>
          </a:p>
          <a:p>
            <a:pPr lvl="1" eaLnBrk="1" hangingPunct="1"/>
            <a:r>
              <a:rPr lang="en-US" altLang="en-US" dirty="0" smtClean="0">
                <a:latin typeface="Times New Roman" panose="02020603050405020304" pitchFamily="18" charset="0"/>
                <a:cs typeface="Times New Roman" panose="02020603050405020304" pitchFamily="18" charset="0"/>
              </a:rPr>
              <a:t>No Complex Equipment</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643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3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5955" name="Rectangle 3"/>
          <p:cNvSpPr>
            <a:spLocks noGrp="1" noChangeArrowheads="1"/>
          </p:cNvSpPr>
          <p:nvPr>
            <p:ph type="body" idx="4294967295"/>
          </p:nvPr>
        </p:nvSpPr>
        <p:spPr>
          <a:xfrm>
            <a:off x="1099930" y="421105"/>
            <a:ext cx="10058401" cy="5903494"/>
          </a:xfrm>
        </p:spPr>
        <p:txBody>
          <a:bodyPr>
            <a:normAutofit/>
          </a:bodyPr>
          <a:lstStyle/>
          <a:p>
            <a:pPr algn="ctr" eaLnBrk="1" hangingPunct="1">
              <a:lnSpc>
                <a:spcPct val="80000"/>
              </a:lnSpc>
              <a:buFont typeface="Wingdings 2" panose="05020102010507070707" pitchFamily="18" charset="2"/>
              <a:buNone/>
            </a:pPr>
            <a:r>
              <a:rPr lang="en-US" altLang="en-US" b="1" u="sng" dirty="0">
                <a:latin typeface="Times New Roman" panose="02020603050405020304" pitchFamily="18" charset="0"/>
                <a:cs typeface="Times New Roman" panose="02020603050405020304" pitchFamily="18" charset="0"/>
              </a:rPr>
              <a:t> </a:t>
            </a:r>
            <a:r>
              <a:rPr lang="en-US" altLang="en-US" sz="4400" b="1" u="sng" dirty="0">
                <a:latin typeface="Times New Roman" panose="02020603050405020304" pitchFamily="18" charset="0"/>
                <a:cs typeface="Times New Roman" panose="02020603050405020304" pitchFamily="18" charset="0"/>
              </a:rPr>
              <a:t>WATER CONSUMPTION</a:t>
            </a:r>
          </a:p>
          <a:p>
            <a:pPr algn="ctr" eaLnBrk="1" hangingPunct="1">
              <a:lnSpc>
                <a:spcPct val="80000"/>
              </a:lnSpc>
              <a:buFont typeface="Wingdings 2" panose="05020102010507070707" pitchFamily="18" charset="2"/>
              <a:buNone/>
            </a:pPr>
            <a:endParaRPr lang="en-US" altLang="en-US" sz="2600" dirty="0">
              <a:solidFill>
                <a:schemeClr val="hlink"/>
              </a:solidFill>
              <a:latin typeface="Times New Roman" panose="02020603050405020304" pitchFamily="18" charset="0"/>
              <a:cs typeface="Times New Roman" panose="02020603050405020304" pitchFamily="18" charset="0"/>
            </a:endParaRPr>
          </a:p>
          <a:p>
            <a:pPr algn="ctr" eaLnBrk="1" hangingPunct="1">
              <a:lnSpc>
                <a:spcPct val="80000"/>
              </a:lnSpc>
              <a:buFont typeface="Wingdings 2" panose="05020102010507070707" pitchFamily="18" charset="2"/>
              <a:buNone/>
            </a:pPr>
            <a:endParaRPr lang="en-US" altLang="en-US" sz="2600" dirty="0">
              <a:solidFill>
                <a:schemeClr val="hlink"/>
              </a:solidFill>
              <a:latin typeface="Times New Roman" panose="02020603050405020304" pitchFamily="18" charset="0"/>
              <a:cs typeface="Times New Roman" panose="02020603050405020304" pitchFamily="18" charset="0"/>
            </a:endParaRPr>
          </a:p>
          <a:p>
            <a:pPr eaLnBrk="1" hangingPunct="1">
              <a:lnSpc>
                <a:spcPct val="80000"/>
              </a:lnSpc>
              <a:spcAft>
                <a:spcPts val="600"/>
              </a:spcAft>
            </a:pPr>
            <a:r>
              <a:rPr lang="en-US" altLang="en-US" dirty="0">
                <a:latin typeface="Times New Roman" panose="02020603050405020304" pitchFamily="18" charset="0"/>
                <a:cs typeface="Times New Roman" panose="02020603050405020304" pitchFamily="18" charset="0"/>
              </a:rPr>
              <a:t>Drink small quantities of water throughout the day.</a:t>
            </a:r>
          </a:p>
          <a:p>
            <a:pPr eaLnBrk="1" hangingPunct="1">
              <a:lnSpc>
                <a:spcPct val="80000"/>
              </a:lnSpc>
              <a:spcAft>
                <a:spcPts val="600"/>
              </a:spcAft>
            </a:pPr>
            <a:r>
              <a:rPr lang="en-US" altLang="en-US" b="1" u="sng" dirty="0">
                <a:latin typeface="Times New Roman" panose="02020603050405020304" pitchFamily="18" charset="0"/>
                <a:cs typeface="Times New Roman" panose="02020603050405020304" pitchFamily="18" charset="0"/>
              </a:rPr>
              <a:t>One quart </a:t>
            </a:r>
            <a:r>
              <a:rPr lang="en-US" altLang="en-US" dirty="0">
                <a:latin typeface="Times New Roman" panose="02020603050405020304" pitchFamily="18" charset="0"/>
                <a:cs typeface="Times New Roman" panose="02020603050405020304" pitchFamily="18" charset="0"/>
              </a:rPr>
              <a:t>or more Per hour- when the work environment is hot and sweating more than usual.</a:t>
            </a:r>
          </a:p>
          <a:p>
            <a:pPr eaLnBrk="1" hangingPunct="1">
              <a:lnSpc>
                <a:spcPct val="80000"/>
              </a:lnSpc>
              <a:spcAft>
                <a:spcPts val="600"/>
              </a:spcAft>
            </a:pPr>
            <a:r>
              <a:rPr lang="en-US" altLang="en-US" dirty="0">
                <a:latin typeface="Times New Roman" panose="02020603050405020304" pitchFamily="18" charset="0"/>
                <a:cs typeface="Times New Roman" panose="02020603050405020304" pitchFamily="18" charset="0"/>
              </a:rPr>
              <a:t>Supervisors are responsible for encouraging water consumption.</a:t>
            </a:r>
          </a:p>
          <a:p>
            <a:pPr eaLnBrk="1" hangingPunct="1">
              <a:lnSpc>
                <a:spcPct val="80000"/>
              </a:lnSpc>
              <a:spcAft>
                <a:spcPts val="600"/>
              </a:spcAft>
            </a:pPr>
            <a:r>
              <a:rPr lang="en-US" altLang="en-US" dirty="0">
                <a:latin typeface="Times New Roman" panose="02020603050405020304" pitchFamily="18" charset="0"/>
                <a:cs typeface="Times New Roman" panose="02020603050405020304" pitchFamily="18" charset="0"/>
              </a:rPr>
              <a:t>Employees are responsible for their consumption of water.</a:t>
            </a:r>
          </a:p>
        </p:txBody>
      </p:sp>
      <p:pic>
        <p:nvPicPr>
          <p:cNvPr id="13005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61" y="5045494"/>
            <a:ext cx="1205947" cy="18125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008029" y="5115338"/>
            <a:ext cx="2183971" cy="1742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387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595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59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086678" y="304800"/>
            <a:ext cx="10045148" cy="914400"/>
          </a:xfrm>
        </p:spPr>
        <p:txBody>
          <a:bodyPr>
            <a:noAutofit/>
          </a:bodyPr>
          <a:lstStyle/>
          <a:p>
            <a:pPr algn="ctr"/>
            <a:r>
              <a:rPr lang="en-US" altLang="en-US" b="1" dirty="0">
                <a:latin typeface="Times New Roman" panose="02020603050405020304" pitchFamily="18" charset="0"/>
                <a:cs typeface="Times New Roman" panose="02020603050405020304" pitchFamily="18" charset="0"/>
              </a:rPr>
              <a:t>Proper hydration</a:t>
            </a:r>
          </a:p>
        </p:txBody>
      </p:sp>
      <p:sp>
        <p:nvSpPr>
          <p:cNvPr id="128003" name="Rectangle 3"/>
          <p:cNvSpPr>
            <a:spLocks noGrp="1" noChangeArrowheads="1"/>
          </p:cNvSpPr>
          <p:nvPr>
            <p:ph type="body" idx="4294967295"/>
          </p:nvPr>
        </p:nvSpPr>
        <p:spPr>
          <a:xfrm>
            <a:off x="1086678" y="1612233"/>
            <a:ext cx="10045148" cy="4800600"/>
          </a:xfrm>
        </p:spPr>
        <p:txBody>
          <a:bodyPr>
            <a:normAutofit/>
          </a:bodyPr>
          <a:lstStyle/>
          <a:p>
            <a:pPr marL="0" indent="0">
              <a:lnSpc>
                <a:spcPct val="80000"/>
              </a:lnSpc>
              <a:buNone/>
              <a:defRPr/>
            </a:pPr>
            <a:r>
              <a:rPr lang="en-US" altLang="en-US" b="1" u="sng" dirty="0">
                <a:latin typeface="Times New Roman" panose="02020603050405020304" pitchFamily="18" charset="0"/>
                <a:cs typeface="Times New Roman" panose="02020603050405020304" pitchFamily="18" charset="0"/>
              </a:rPr>
              <a:t>DO:</a:t>
            </a:r>
            <a:endParaRPr lang="en-US" altLang="en-US" dirty="0">
              <a:latin typeface="Times New Roman" panose="02020603050405020304" pitchFamily="18" charset="0"/>
              <a:cs typeface="Times New Roman" panose="02020603050405020304" pitchFamily="18" charset="0"/>
            </a:endParaRP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Start work well hydrated</a:t>
            </a: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Drink plenty of water throughout the day</a:t>
            </a: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Consider sports drinks for electrolyte replacement</a:t>
            </a:r>
          </a:p>
          <a:p>
            <a:pPr eaLnBrk="1" hangingPunct="1">
              <a:lnSpc>
                <a:spcPct val="80000"/>
              </a:lnSpc>
              <a:defRPr/>
            </a:pPr>
            <a:endParaRPr lang="en-US" altLang="en-US" dirty="0">
              <a:latin typeface="Times New Roman" panose="02020603050405020304" pitchFamily="18" charset="0"/>
              <a:cs typeface="Times New Roman" panose="02020603050405020304" pitchFamily="18" charset="0"/>
            </a:endParaRPr>
          </a:p>
          <a:p>
            <a:pPr eaLnBrk="1" hangingPunct="1">
              <a:lnSpc>
                <a:spcPct val="80000"/>
              </a:lnSpc>
              <a:buClr>
                <a:srgbClr val="FFC220"/>
              </a:buClr>
              <a:buFont typeface="Wingdings 2" panose="05020102010507070707" pitchFamily="18" charset="2"/>
              <a:buNone/>
              <a:defRPr/>
            </a:pPr>
            <a:r>
              <a:rPr lang="en-US" altLang="en-US" b="1" u="sng" dirty="0">
                <a:latin typeface="Times New Roman" panose="02020603050405020304" pitchFamily="18" charset="0"/>
                <a:cs typeface="Times New Roman" panose="02020603050405020304" pitchFamily="18" charset="0"/>
              </a:rPr>
              <a:t>AVOID:</a:t>
            </a: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Drinking Soda and other sugary drinks</a:t>
            </a: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Drinking lots of coffee and tea </a:t>
            </a: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Drinking alcohol</a:t>
            </a:r>
          </a:p>
          <a:p>
            <a:pPr eaLnBrk="1" hangingPunct="1">
              <a:lnSpc>
                <a:spcPct val="80000"/>
              </a:lnSpc>
              <a:defRPr/>
            </a:pPr>
            <a:r>
              <a:rPr lang="en-US" altLang="en-US" dirty="0">
                <a:latin typeface="Times New Roman" panose="02020603050405020304" pitchFamily="18" charset="0"/>
                <a:cs typeface="Times New Roman" panose="02020603050405020304" pitchFamily="18" charset="0"/>
              </a:rPr>
              <a:t>Waiting for thirst before drinking water</a:t>
            </a:r>
          </a:p>
          <a:p>
            <a:pPr eaLnBrk="1" hangingPunct="1">
              <a:lnSpc>
                <a:spcPct val="80000"/>
              </a:lnSpc>
              <a:buClr>
                <a:srgbClr val="0033CC"/>
              </a:buClr>
              <a:buFont typeface="Wingdings 2" panose="05020102010507070707" pitchFamily="18" charset="2"/>
              <a:buNone/>
              <a:defRPr/>
            </a:pPr>
            <a:endParaRPr lang="en-US" altLang="en-US" sz="1600" dirty="0">
              <a:solidFill>
                <a:srgbClr val="FFC2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708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0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00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800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800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00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00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0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8434" name="Rectangle 10"/>
          <p:cNvSpPr>
            <a:spLocks noChangeArrowheads="1"/>
          </p:cNvSpPr>
          <p:nvPr/>
        </p:nvSpPr>
        <p:spPr bwMode="auto">
          <a:xfrm>
            <a:off x="1073425" y="1814375"/>
            <a:ext cx="10071653"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365125" indent="-3651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spcBef>
                <a:spcPct val="0"/>
              </a:spcBef>
              <a:spcAft>
                <a:spcPts val="1800"/>
              </a:spcAft>
              <a:buSzPct val="95000"/>
            </a:pPr>
            <a:r>
              <a:rPr lang="en-US" altLang="en-US" sz="2800" dirty="0">
                <a:latin typeface="Times New Roman" panose="02020603050405020304" pitchFamily="18" charset="0"/>
                <a:ea typeface="Verdana" panose="020B0604030504040204" pitchFamily="34" charset="0"/>
                <a:cs typeface="Times New Roman" panose="02020603050405020304" pitchFamily="18" charset="0"/>
              </a:rPr>
              <a:t>Provide enough shade to accommodate the number of employees on breaks and meal periods </a:t>
            </a:r>
          </a:p>
          <a:p>
            <a:pPr lvl="2">
              <a:spcBef>
                <a:spcPct val="0"/>
              </a:spcBef>
              <a:spcAft>
                <a:spcPts val="1800"/>
              </a:spcAft>
              <a:buSzPct val="95000"/>
            </a:pPr>
            <a:r>
              <a:rPr lang="en-US" altLang="en-US" sz="2800" dirty="0">
                <a:latin typeface="Times New Roman" panose="02020603050405020304" pitchFamily="18" charset="0"/>
                <a:ea typeface="Verdana" panose="020B0604030504040204" pitchFamily="34" charset="0"/>
                <a:cs typeface="Times New Roman" panose="02020603050405020304" pitchFamily="18" charset="0"/>
              </a:rPr>
              <a:t>Shade can be improvised: Van with AC on</a:t>
            </a:r>
          </a:p>
          <a:p>
            <a:pPr lvl="2">
              <a:spcBef>
                <a:spcPct val="0"/>
              </a:spcBef>
              <a:spcAft>
                <a:spcPts val="1800"/>
              </a:spcAft>
              <a:buSzPct val="95000"/>
            </a:pPr>
            <a:r>
              <a:rPr lang="en-US" altLang="en-US" sz="2800" dirty="0">
                <a:latin typeface="Times New Roman" panose="02020603050405020304" pitchFamily="18" charset="0"/>
                <a:ea typeface="Verdana" panose="020B0604030504040204" pitchFamily="34" charset="0"/>
                <a:cs typeface="Times New Roman" panose="02020603050405020304" pitchFamily="18" charset="0"/>
              </a:rPr>
              <a:t>Remember: Access to shade must be permitted at all times. Shaded area must not cause exposure to another health or safety hazard</a:t>
            </a:r>
          </a:p>
        </p:txBody>
      </p:sp>
      <p:pic>
        <p:nvPicPr>
          <p:cNvPr id="134148" name="Picture 2" descr="shade butter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621" y="4777547"/>
            <a:ext cx="3460750" cy="20081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4149" name="Title 1"/>
          <p:cNvSpPr txBox="1">
            <a:spLocks/>
          </p:cNvSpPr>
          <p:nvPr/>
        </p:nvSpPr>
        <p:spPr bwMode="auto">
          <a:xfrm>
            <a:off x="1073426" y="628112"/>
            <a:ext cx="1007165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dirty="0">
                <a:latin typeface="Times New Roman" panose="02020603050405020304" pitchFamily="18" charset="0"/>
                <a:cs typeface="Times New Roman" panose="02020603050405020304" pitchFamily="18" charset="0"/>
              </a:rPr>
              <a:t>When the Temperature Exceeds </a:t>
            </a:r>
            <a:r>
              <a:rPr lang="en-US" altLang="en-US" sz="4400" b="1" u="sng" dirty="0">
                <a:latin typeface="Times New Roman" panose="02020603050405020304" pitchFamily="18" charset="0"/>
                <a:cs typeface="Times New Roman" panose="02020603050405020304" pitchFamily="18" charset="0"/>
              </a:rPr>
              <a:t>80</a:t>
            </a:r>
            <a:r>
              <a:rPr lang="en-US" altLang="en-US" sz="4400" b="1" u="sng" dirty="0">
                <a:latin typeface="Times New Roman" panose="02020603050405020304" pitchFamily="18" charset="0"/>
                <a:cs typeface="Times New Roman" panose="02020603050405020304" pitchFamily="18" charset="0"/>
                <a:sym typeface="Symbol" panose="05050102010706020507" pitchFamily="18" charset="2"/>
              </a:rPr>
              <a:t>F</a:t>
            </a:r>
            <a:r>
              <a:rPr lang="en-US" alt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50989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099930" y="612748"/>
            <a:ext cx="10071653" cy="701731"/>
          </a:xfrm>
        </p:spPr>
        <p:txBody>
          <a:bodyPr wrap="square">
            <a:spAutoFit/>
          </a:bodyPr>
          <a:lstStyle/>
          <a:p>
            <a:pPr algn="ctr">
              <a:defRPr/>
            </a:pPr>
            <a:r>
              <a:rPr lang="en-US" b="1" dirty="0">
                <a:latin typeface="Times New Roman" panose="02020603050405020304" pitchFamily="18" charset="0"/>
                <a:ea typeface="+mn-ea"/>
                <a:cs typeface="Times New Roman" panose="02020603050405020304" pitchFamily="18" charset="0"/>
              </a:rPr>
              <a:t>Take Breaks in the shade</a:t>
            </a:r>
          </a:p>
        </p:txBody>
      </p:sp>
      <p:sp>
        <p:nvSpPr>
          <p:cNvPr id="19459" name="Rectangle 10"/>
          <p:cNvSpPr>
            <a:spLocks noChangeArrowheads="1"/>
          </p:cNvSpPr>
          <p:nvPr/>
        </p:nvSpPr>
        <p:spPr bwMode="auto">
          <a:xfrm>
            <a:off x="1099930" y="1724351"/>
            <a:ext cx="10071653" cy="417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365125" indent="-365125">
              <a:spcBef>
                <a:spcPct val="20000"/>
              </a:spcBef>
              <a:buFont typeface="Arial" panose="020B0604020202020204" pitchFamily="34" charset="0"/>
              <a:buChar char="•"/>
              <a:defRPr sz="2400">
                <a:solidFill>
                  <a:schemeClr val="tx1"/>
                </a:solidFill>
                <a:latin typeface="Calibri" panose="020F0502020204030204" pitchFamily="34" charset="0"/>
              </a:defRPr>
            </a:lvl3pPr>
            <a:lvl4pPr marL="822325" indent="-3651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lnSpc>
                <a:spcPct val="150000"/>
              </a:lnSpc>
              <a:spcBef>
                <a:spcPct val="0"/>
              </a:spcBef>
              <a:buSzPct val="95000"/>
            </a:pPr>
            <a:r>
              <a:rPr lang="en-US" altLang="ja-JP" sz="2800" dirty="0">
                <a:latin typeface="Times New Roman" panose="02020603050405020304" pitchFamily="18" charset="0"/>
                <a:ea typeface="Verdana" panose="020B0604030504040204" pitchFamily="34" charset="0"/>
                <a:cs typeface="Times New Roman" panose="02020603050405020304" pitchFamily="18" charset="0"/>
              </a:rPr>
              <a:t>Monitor employees on cool down rests</a:t>
            </a:r>
          </a:p>
          <a:p>
            <a:pPr lvl="2">
              <a:lnSpc>
                <a:spcPct val="150000"/>
              </a:lnSpc>
              <a:spcBef>
                <a:spcPct val="0"/>
              </a:spcBef>
              <a:buSzPct val="95000"/>
            </a:pPr>
            <a:r>
              <a:rPr lang="en-US" altLang="ja-JP" sz="2800" dirty="0">
                <a:latin typeface="Times New Roman" panose="02020603050405020304" pitchFamily="18" charset="0"/>
                <a:ea typeface="Verdana" panose="020B0604030504040204" pitchFamily="34" charset="0"/>
                <a:cs typeface="Times New Roman" panose="02020603050405020304" pitchFamily="18" charset="0"/>
              </a:rPr>
              <a:t>Ask if they’re experiencing symptoms of heat illness</a:t>
            </a:r>
          </a:p>
          <a:p>
            <a:pPr lvl="2">
              <a:lnSpc>
                <a:spcPct val="150000"/>
              </a:lnSpc>
              <a:spcBef>
                <a:spcPct val="0"/>
              </a:spcBef>
              <a:buSzPct val="95000"/>
            </a:pPr>
            <a:r>
              <a:rPr lang="en-US" altLang="ja-JP" sz="2800" dirty="0">
                <a:latin typeface="Times New Roman" panose="02020603050405020304" pitchFamily="18" charset="0"/>
                <a:ea typeface="Verdana" panose="020B0604030504040204" pitchFamily="34" charset="0"/>
                <a:cs typeface="Times New Roman" panose="02020603050405020304" pitchFamily="18" charset="0"/>
              </a:rPr>
              <a:t>Don’t order back to work until symptoms abated </a:t>
            </a:r>
          </a:p>
          <a:p>
            <a:pPr lvl="2">
              <a:lnSpc>
                <a:spcPct val="150000"/>
              </a:lnSpc>
              <a:spcBef>
                <a:spcPct val="0"/>
              </a:spcBef>
              <a:buSzPct val="95000"/>
            </a:pPr>
            <a:r>
              <a:rPr lang="en-US" altLang="ja-JP" sz="2800" dirty="0">
                <a:latin typeface="Times New Roman" panose="02020603050405020304" pitchFamily="18" charset="0"/>
                <a:ea typeface="Verdana" panose="020B0604030504040204" pitchFamily="34" charset="0"/>
                <a:cs typeface="Times New Roman" panose="02020603050405020304" pitchFamily="18" charset="0"/>
              </a:rPr>
              <a:t>Allow at least a 5 minute rest</a:t>
            </a:r>
          </a:p>
          <a:p>
            <a:pPr lvl="2">
              <a:lnSpc>
                <a:spcPct val="150000"/>
              </a:lnSpc>
              <a:spcBef>
                <a:spcPct val="0"/>
              </a:spcBef>
              <a:buSzPct val="95000"/>
            </a:pPr>
            <a:r>
              <a:rPr lang="en-US" altLang="ja-JP" sz="2800" dirty="0">
                <a:latin typeface="Times New Roman" panose="02020603050405020304" pitchFamily="18" charset="0"/>
                <a:ea typeface="Verdana" panose="020B0604030504040204" pitchFamily="34" charset="0"/>
                <a:cs typeface="Times New Roman" panose="02020603050405020304" pitchFamily="18" charset="0"/>
              </a:rPr>
              <a:t>Take appropriate first aid steps or emergency response</a:t>
            </a:r>
          </a:p>
        </p:txBody>
      </p:sp>
    </p:spTree>
    <p:extLst>
      <p:ext uri="{BB962C8B-B14F-4D97-AF65-F5344CB8AC3E}">
        <p14:creationId xmlns:p14="http://schemas.microsoft.com/office/powerpoint/2010/main" val="3250125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073425" y="671019"/>
            <a:ext cx="10084904" cy="634020"/>
          </a:xfrm>
        </p:spPr>
        <p:txBody>
          <a:bodyPr wrap="square">
            <a:spAutoFit/>
          </a:bodyPr>
          <a:lstStyle/>
          <a:p>
            <a:pPr marL="342900" indent="-342900" algn="ctr">
              <a:lnSpc>
                <a:spcPct val="80000"/>
              </a:lnSpc>
              <a:defRPr/>
            </a:pPr>
            <a:r>
              <a:rPr lang="en-US" b="1" dirty="0">
                <a:latin typeface="Times New Roman" panose="02020603050405020304" pitchFamily="18" charset="0"/>
                <a:ea typeface="+mn-ea"/>
                <a:cs typeface="Times New Roman" panose="02020603050405020304" pitchFamily="18" charset="0"/>
              </a:rPr>
              <a:t>Temperature Equals or Exceeds </a:t>
            </a:r>
            <a:r>
              <a:rPr lang="en-US" b="1" u="sng" dirty="0">
                <a:latin typeface="Times New Roman" panose="02020603050405020304" pitchFamily="18" charset="0"/>
                <a:ea typeface="+mn-ea"/>
                <a:cs typeface="Times New Roman" panose="02020603050405020304" pitchFamily="18" charset="0"/>
              </a:rPr>
              <a:t>95</a:t>
            </a:r>
            <a:r>
              <a:rPr lang="en-US" b="1" u="sng" dirty="0">
                <a:latin typeface="Times New Roman" panose="02020603050405020304" pitchFamily="18" charset="0"/>
                <a:ea typeface="+mn-ea"/>
                <a:cs typeface="Times New Roman" panose="02020603050405020304" pitchFamily="18" charset="0"/>
                <a:sym typeface="Symbol"/>
              </a:rPr>
              <a:t></a:t>
            </a:r>
            <a:r>
              <a:rPr lang="en-US" b="1" u="sng" dirty="0">
                <a:latin typeface="Times New Roman" panose="02020603050405020304" pitchFamily="18" charset="0"/>
                <a:ea typeface="+mn-ea"/>
                <a:cs typeface="Times New Roman" panose="02020603050405020304" pitchFamily="18" charset="0"/>
              </a:rPr>
              <a:t>F</a:t>
            </a:r>
          </a:p>
        </p:txBody>
      </p:sp>
      <p:sp>
        <p:nvSpPr>
          <p:cNvPr id="24579" name="Rectangle 3"/>
          <p:cNvSpPr>
            <a:spLocks noGrp="1" noChangeArrowheads="1"/>
          </p:cNvSpPr>
          <p:nvPr>
            <p:ph type="body" idx="4294967295"/>
          </p:nvPr>
        </p:nvSpPr>
        <p:spPr>
          <a:xfrm>
            <a:off x="1073425" y="1762539"/>
            <a:ext cx="10177669" cy="4989445"/>
          </a:xfrm>
        </p:spPr>
        <p:txBody>
          <a:bodyPr rtlCol="0">
            <a:normAutofit/>
          </a:bodyPr>
          <a:lstStyle/>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Ensure effective communication </a:t>
            </a:r>
          </a:p>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Observe employees for alertness and signs and symptoms</a:t>
            </a:r>
          </a:p>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Supervisory or designee observation of 20 or fewer employees</a:t>
            </a:r>
          </a:p>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Mandatory buddy system</a:t>
            </a:r>
          </a:p>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Regular communication</a:t>
            </a:r>
          </a:p>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Give more frequent reminders to drink plenty of water.</a:t>
            </a:r>
          </a:p>
          <a:p>
            <a:pPr marL="457200" indent="-457200">
              <a:spcBef>
                <a:spcPts val="600"/>
              </a:spcBef>
              <a:spcAft>
                <a:spcPts val="600"/>
              </a:spcAft>
              <a:buSzPct val="84000"/>
              <a:defRPr/>
            </a:pPr>
            <a:r>
              <a:rPr lang="en-US" dirty="0">
                <a:latin typeface="Times New Roman" panose="02020603050405020304" pitchFamily="18" charset="0"/>
                <a:cs typeface="Times New Roman" panose="02020603050405020304" pitchFamily="18" charset="0"/>
              </a:rPr>
              <a:t>Hold pre-shift tailgates on prevention</a:t>
            </a:r>
          </a:p>
          <a:p>
            <a:pPr marL="855662" indent="-457200">
              <a:spcBef>
                <a:spcPts val="600"/>
              </a:spcBef>
              <a:spcAft>
                <a:spcPts val="600"/>
              </a:spcAft>
              <a:buSzPct val="84000"/>
              <a:defRPr/>
            </a:pPr>
            <a:endParaRPr lang="en-US" dirty="0">
              <a:latin typeface="Times New Roman" panose="02020603050405020304" pitchFamily="18" charset="0"/>
              <a:cs typeface="Times New Roman" panose="02020603050405020304" pitchFamily="18" charset="0"/>
            </a:endParaRPr>
          </a:p>
          <a:p>
            <a:pPr marL="457200" indent="-457200">
              <a:spcBef>
                <a:spcPts val="600"/>
              </a:spcBef>
              <a:spcAft>
                <a:spcPts val="600"/>
              </a:spcAft>
              <a:buSzPct val="84000"/>
              <a:defRPr/>
            </a:pPr>
            <a:endParaRPr lang="en-US" dirty="0">
              <a:latin typeface="Times New Roman" panose="02020603050405020304" pitchFamily="18" charset="0"/>
              <a:cs typeface="Times New Roman" panose="02020603050405020304" pitchFamily="18" charset="0"/>
            </a:endParaRPr>
          </a:p>
          <a:p>
            <a:pPr marL="855662" indent="-457200">
              <a:spcBef>
                <a:spcPts val="600"/>
              </a:spcBef>
              <a:spcAft>
                <a:spcPts val="600"/>
              </a:spcAft>
              <a:buSzPct val="84000"/>
              <a:defRP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9603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1073424" y="280737"/>
            <a:ext cx="10098157" cy="1143000"/>
          </a:xfrm>
        </p:spPr>
        <p:txBody>
          <a:bodyPr>
            <a:normAutofit/>
          </a:bodyPr>
          <a:lstStyle/>
          <a:p>
            <a:pPr algn="ctr" eaLnBrk="1" hangingPunct="1"/>
            <a:r>
              <a:rPr lang="en-US" altLang="en-US" b="1" dirty="0">
                <a:latin typeface="Times New Roman" panose="02020603050405020304" pitchFamily="18" charset="0"/>
                <a:cs typeface="Times New Roman" panose="02020603050405020304" pitchFamily="18" charset="0"/>
              </a:rPr>
              <a:t>Acclimatization</a:t>
            </a:r>
          </a:p>
        </p:txBody>
      </p:sp>
      <p:sp>
        <p:nvSpPr>
          <p:cNvPr id="24579" name="Rectangle 3"/>
          <p:cNvSpPr>
            <a:spLocks noGrp="1" noChangeArrowheads="1"/>
          </p:cNvSpPr>
          <p:nvPr>
            <p:ph type="body" sz="half" idx="4294967295"/>
          </p:nvPr>
        </p:nvSpPr>
        <p:spPr>
          <a:xfrm>
            <a:off x="1073425" y="1563757"/>
            <a:ext cx="10098157" cy="5053611"/>
          </a:xfrm>
        </p:spPr>
        <p:txBody>
          <a:bodyPr>
            <a:normAutofit fontScale="92500" lnSpcReduction="20000"/>
          </a:bodyPr>
          <a:lstStyle/>
          <a:p>
            <a:pPr>
              <a:lnSpc>
                <a:spcPct val="80000"/>
              </a:lnSpc>
              <a:spcAft>
                <a:spcPts val="600"/>
              </a:spcAft>
            </a:pPr>
            <a:r>
              <a:rPr lang="en-US" altLang="en-US" sz="3000" dirty="0">
                <a:latin typeface="Times New Roman" panose="02020603050405020304" pitchFamily="18" charset="0"/>
                <a:cs typeface="Times New Roman" panose="02020603050405020304" pitchFamily="18" charset="0"/>
              </a:rPr>
              <a:t>Temporary adaptation of the body to work in the heat that occurs gradually when a person is exposed to it.  </a:t>
            </a:r>
          </a:p>
          <a:p>
            <a:pPr eaLnBrk="1" hangingPunct="1">
              <a:lnSpc>
                <a:spcPct val="80000"/>
              </a:lnSpc>
              <a:spcAft>
                <a:spcPts val="600"/>
              </a:spcAft>
            </a:pPr>
            <a:r>
              <a:rPr lang="en-US" altLang="en-US" sz="3000" dirty="0">
                <a:latin typeface="Times New Roman" panose="02020603050405020304" pitchFamily="18" charset="0"/>
                <a:cs typeface="Times New Roman" panose="02020603050405020304" pitchFamily="18" charset="0"/>
              </a:rPr>
              <a:t>Acclimatization peaks in most people within 4 to 14 days of regular work for at least 2 hours per day in the heat. </a:t>
            </a:r>
          </a:p>
          <a:p>
            <a:pPr eaLnBrk="1" hangingPunct="1">
              <a:lnSpc>
                <a:spcPct val="80000"/>
              </a:lnSpc>
              <a:spcAft>
                <a:spcPts val="600"/>
              </a:spcAft>
            </a:pPr>
            <a:endParaRPr lang="en-US" altLang="en-US" sz="3000" dirty="0">
              <a:latin typeface="Times New Roman" panose="02020603050405020304" pitchFamily="18" charset="0"/>
              <a:cs typeface="Times New Roman" panose="02020603050405020304" pitchFamily="18" charset="0"/>
            </a:endParaRPr>
          </a:p>
          <a:p>
            <a:pPr eaLnBrk="1" hangingPunct="1">
              <a:lnSpc>
                <a:spcPct val="80000"/>
              </a:lnSpc>
              <a:spcAft>
                <a:spcPts val="600"/>
              </a:spcAft>
            </a:pPr>
            <a:r>
              <a:rPr lang="en-US" altLang="en-US" sz="3000" dirty="0">
                <a:latin typeface="Times New Roman" panose="02020603050405020304" pitchFamily="18" charset="0"/>
                <a:cs typeface="Times New Roman" panose="02020603050405020304" pitchFamily="18" charset="0"/>
              </a:rPr>
              <a:t>Pay special attention to:</a:t>
            </a:r>
          </a:p>
          <a:p>
            <a:pPr lvl="1" eaLnBrk="1" hangingPunct="1">
              <a:spcBef>
                <a:spcPts val="1000"/>
              </a:spcBef>
              <a:spcAft>
                <a:spcPts val="600"/>
              </a:spcAft>
            </a:pPr>
            <a:r>
              <a:rPr lang="en-US" altLang="en-US" sz="3000" dirty="0">
                <a:latin typeface="Times New Roman" panose="02020603050405020304" pitchFamily="18" charset="0"/>
                <a:cs typeface="Times New Roman" panose="02020603050405020304" pitchFamily="18" charset="0"/>
              </a:rPr>
              <a:t> New employees</a:t>
            </a:r>
          </a:p>
          <a:p>
            <a:pPr lvl="1" eaLnBrk="1" hangingPunct="1">
              <a:spcBef>
                <a:spcPts val="1000"/>
              </a:spcBef>
              <a:spcAft>
                <a:spcPts val="600"/>
              </a:spcAft>
            </a:pPr>
            <a:r>
              <a:rPr lang="en-US" altLang="en-US" sz="3000" dirty="0">
                <a:latin typeface="Times New Roman" panose="02020603050405020304" pitchFamily="18" charset="0"/>
                <a:cs typeface="Times New Roman" panose="02020603050405020304" pitchFamily="18" charset="0"/>
              </a:rPr>
              <a:t> People just back from being sick</a:t>
            </a:r>
          </a:p>
          <a:p>
            <a:pPr lvl="1" eaLnBrk="1" hangingPunct="1">
              <a:spcBef>
                <a:spcPts val="1000"/>
              </a:spcBef>
              <a:spcAft>
                <a:spcPts val="600"/>
              </a:spcAft>
            </a:pPr>
            <a:r>
              <a:rPr lang="en-US" altLang="en-US" sz="3000" dirty="0">
                <a:latin typeface="Times New Roman" panose="02020603050405020304" pitchFamily="18" charset="0"/>
                <a:cs typeface="Times New Roman" panose="02020603050405020304" pitchFamily="18" charset="0"/>
              </a:rPr>
              <a:t> Anyone absent for more than a week</a:t>
            </a:r>
          </a:p>
          <a:p>
            <a:pPr lvl="1" eaLnBrk="1" hangingPunct="1">
              <a:spcBef>
                <a:spcPts val="1000"/>
              </a:spcBef>
              <a:spcAft>
                <a:spcPts val="600"/>
              </a:spcAft>
            </a:pPr>
            <a:r>
              <a:rPr lang="en-US" altLang="en-US" sz="3000" dirty="0">
                <a:latin typeface="Times New Roman" panose="02020603050405020304" pitchFamily="18" charset="0"/>
                <a:cs typeface="Times New Roman" panose="02020603050405020304" pitchFamily="18" charset="0"/>
              </a:rPr>
              <a:t> People who have just moved from a cooler climate</a:t>
            </a:r>
          </a:p>
          <a:p>
            <a:pPr lvl="1" eaLnBrk="1" hangingPunct="1">
              <a:spcBef>
                <a:spcPts val="1000"/>
              </a:spcBef>
              <a:spcAft>
                <a:spcPts val="600"/>
              </a:spcAft>
            </a:pPr>
            <a:r>
              <a:rPr lang="en-US" altLang="en-US" sz="3000" dirty="0">
                <a:latin typeface="Times New Roman" panose="02020603050405020304" pitchFamily="18" charset="0"/>
                <a:cs typeface="Times New Roman" panose="02020603050405020304" pitchFamily="18" charset="0"/>
              </a:rPr>
              <a:t> Everyone during heat wave events</a:t>
            </a:r>
          </a:p>
          <a:p>
            <a:pPr eaLnBrk="1" hangingPunct="1">
              <a:lnSpc>
                <a:spcPct val="80000"/>
              </a:lnSpc>
            </a:pPr>
            <a:endParaRPr lang="en-US" altLang="en-US" sz="2000" dirty="0">
              <a:solidFill>
                <a:srgbClr val="FFC2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903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7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39267" name="Rectangle 3"/>
          <p:cNvSpPr>
            <a:spLocks noGrp="1"/>
          </p:cNvSpPr>
          <p:nvPr>
            <p:ph type="body" idx="1"/>
          </p:nvPr>
        </p:nvSpPr>
        <p:spPr>
          <a:xfrm>
            <a:off x="1086678" y="1260700"/>
            <a:ext cx="10071652" cy="4684991"/>
          </a:xfrm>
        </p:spPr>
        <p:txBody>
          <a:bodyPr>
            <a:normAutofit/>
          </a:bodyPr>
          <a:lstStyle/>
          <a:p>
            <a:pPr>
              <a:spcBef>
                <a:spcPts val="600"/>
              </a:spcBef>
              <a:spcAft>
                <a:spcPts val="600"/>
              </a:spcAft>
            </a:pPr>
            <a:r>
              <a:rPr lang="en-US" altLang="en-US" sz="3200" dirty="0">
                <a:latin typeface="Times New Roman" panose="02020603050405020304" pitchFamily="18" charset="0"/>
                <a:cs typeface="Times New Roman" panose="02020603050405020304" pitchFamily="18" charset="0"/>
              </a:rPr>
              <a:t>When body core temperature rises:</a:t>
            </a:r>
          </a:p>
          <a:p>
            <a:pPr lvl="1">
              <a:spcBef>
                <a:spcPts val="600"/>
              </a:spcBef>
              <a:spcAft>
                <a:spcPts val="60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Blood flows to skin, Sweating increases</a:t>
            </a:r>
          </a:p>
          <a:p>
            <a:pPr lvl="1">
              <a:spcBef>
                <a:spcPts val="600"/>
              </a:spcBef>
              <a:spcAft>
                <a:spcPts val="600"/>
              </a:spcAft>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Heart rate increases to move blood and heat to the skin</a:t>
            </a:r>
            <a:endParaRPr lang="en-US" altLang="en-US" sz="3200" dirty="0">
              <a:latin typeface="Times New Roman" panose="02020603050405020304" pitchFamily="18" charset="0"/>
              <a:cs typeface="Times New Roman" panose="02020603050405020304" pitchFamily="18" charset="0"/>
            </a:endParaRPr>
          </a:p>
          <a:p>
            <a:pPr>
              <a:spcBef>
                <a:spcPts val="600"/>
              </a:spcBef>
              <a:spcAft>
                <a:spcPts val="600"/>
              </a:spcAft>
            </a:pPr>
            <a:r>
              <a:rPr lang="en-US" altLang="en-US" sz="3200" dirty="0">
                <a:latin typeface="Times New Roman" panose="02020603050405020304" pitchFamily="18" charset="0"/>
                <a:cs typeface="Times New Roman" panose="02020603050405020304" pitchFamily="18" charset="0"/>
              </a:rPr>
              <a:t>When this works well: </a:t>
            </a:r>
            <a:r>
              <a:rPr lang="en-US" altLang="en-US" sz="2800" dirty="0">
                <a:latin typeface="Times New Roman" panose="02020603050405020304" pitchFamily="18" charset="0"/>
                <a:cs typeface="Times New Roman" panose="02020603050405020304" pitchFamily="18" charset="0"/>
              </a:rPr>
              <a:t>Core temperature drops or stabilizes at a safe level</a:t>
            </a:r>
          </a:p>
        </p:txBody>
      </p:sp>
      <p:sp>
        <p:nvSpPr>
          <p:cNvPr id="37890" name="Rectangle 2"/>
          <p:cNvSpPr>
            <a:spLocks noGrp="1"/>
          </p:cNvSpPr>
          <p:nvPr>
            <p:ph type="title"/>
          </p:nvPr>
        </p:nvSpPr>
        <p:spPr>
          <a:xfrm>
            <a:off x="1086678" y="144378"/>
            <a:ext cx="10071652" cy="968459"/>
          </a:xfrm>
        </p:spPr>
        <p:txBody>
          <a:bodyPr/>
          <a:lstStyle/>
          <a:p>
            <a:pPr algn="ctr">
              <a:defRPr/>
            </a:pPr>
            <a:r>
              <a:rPr lang="en-US" altLang="en-US" b="1" dirty="0">
                <a:latin typeface="Times New Roman" panose="02020603050405020304" pitchFamily="18" charset="0"/>
                <a:cs typeface="Times New Roman" panose="02020603050405020304" pitchFamily="18" charset="0"/>
              </a:rPr>
              <a:t>How the body controls heat</a:t>
            </a:r>
          </a:p>
        </p:txBody>
      </p:sp>
      <p:pic>
        <p:nvPicPr>
          <p:cNvPr id="5"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896765" y="3506944"/>
            <a:ext cx="4451477" cy="325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089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2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8915" name="Rectangle 2"/>
          <p:cNvSpPr>
            <a:spLocks noGrp="1"/>
          </p:cNvSpPr>
          <p:nvPr>
            <p:ph type="title"/>
          </p:nvPr>
        </p:nvSpPr>
        <p:spPr>
          <a:xfrm>
            <a:off x="1086678" y="292768"/>
            <a:ext cx="10058400" cy="1143000"/>
          </a:xfrm>
        </p:spPr>
        <p:txBody>
          <a:bodyPr/>
          <a:lstStyle/>
          <a:p>
            <a:pPr algn="ctr">
              <a:defRPr/>
            </a:pPr>
            <a:r>
              <a:rPr lang="en-US" altLang="en-US" b="1" dirty="0">
                <a:latin typeface="Times New Roman" panose="02020603050405020304" pitchFamily="18" charset="0"/>
                <a:cs typeface="Times New Roman" panose="02020603050405020304" pitchFamily="18" charset="0"/>
              </a:rPr>
              <a:t>Causes of Heat Related Illness</a:t>
            </a:r>
          </a:p>
        </p:txBody>
      </p:sp>
      <p:sp>
        <p:nvSpPr>
          <p:cNvPr id="151556" name="Rectangle 3"/>
          <p:cNvSpPr>
            <a:spLocks noGrp="1"/>
          </p:cNvSpPr>
          <p:nvPr>
            <p:ph type="body" idx="1"/>
          </p:nvPr>
        </p:nvSpPr>
        <p:spPr>
          <a:xfrm>
            <a:off x="1086678" y="1435769"/>
            <a:ext cx="10058400" cy="4888832"/>
          </a:xfrm>
        </p:spPr>
        <p:txBody>
          <a:bodyPr/>
          <a:lstStyle/>
          <a:p>
            <a:pPr>
              <a:lnSpc>
                <a:spcPct val="90000"/>
              </a:lnSpc>
              <a:spcAft>
                <a:spcPts val="600"/>
              </a:spcAft>
            </a:pPr>
            <a:r>
              <a:rPr lang="en-US" altLang="en-US" dirty="0">
                <a:latin typeface="Times New Roman" panose="02020603050405020304" pitchFamily="18" charset="0"/>
                <a:cs typeface="Times New Roman" panose="02020603050405020304" pitchFamily="18" charset="0"/>
              </a:rPr>
              <a:t>So much sweat is lost that </a:t>
            </a:r>
          </a:p>
          <a:p>
            <a:pPr lvl="1">
              <a:lnSpc>
                <a:spcPct val="90000"/>
              </a:lnSpc>
              <a:spcBef>
                <a:spcPts val="1000"/>
              </a:spcBef>
              <a:spcAft>
                <a:spcPts val="600"/>
              </a:spcAft>
            </a:pPr>
            <a:r>
              <a:rPr lang="en-US" altLang="en-US" sz="2800" dirty="0">
                <a:latin typeface="Times New Roman" panose="02020603050405020304" pitchFamily="18" charset="0"/>
                <a:cs typeface="Times New Roman" panose="02020603050405020304" pitchFamily="18" charset="0"/>
              </a:rPr>
              <a:t>Dehydration results</a:t>
            </a:r>
          </a:p>
          <a:p>
            <a:pPr lvl="1">
              <a:lnSpc>
                <a:spcPct val="90000"/>
              </a:lnSpc>
              <a:spcBef>
                <a:spcPts val="1000"/>
              </a:spcBef>
              <a:spcAft>
                <a:spcPts val="600"/>
              </a:spcAft>
            </a:pPr>
            <a:r>
              <a:rPr lang="en-US" altLang="en-US" sz="2800" dirty="0">
                <a:latin typeface="Times New Roman" panose="02020603050405020304" pitchFamily="18" charset="0"/>
                <a:cs typeface="Times New Roman" panose="02020603050405020304" pitchFamily="18" charset="0"/>
              </a:rPr>
              <a:t>The body cannot cool itself by sweating and the core temperature rises</a:t>
            </a:r>
          </a:p>
          <a:p>
            <a:pPr>
              <a:lnSpc>
                <a:spcPct val="90000"/>
              </a:lnSpc>
              <a:spcAft>
                <a:spcPts val="600"/>
              </a:spcAft>
            </a:pPr>
            <a:r>
              <a:rPr lang="en-US" altLang="en-US" dirty="0">
                <a:latin typeface="Times New Roman" panose="02020603050405020304" pitchFamily="18" charset="0"/>
                <a:cs typeface="Times New Roman" panose="02020603050405020304" pitchFamily="18" charset="0"/>
              </a:rPr>
              <a:t>Salt loss causes heat cramps</a:t>
            </a:r>
          </a:p>
          <a:p>
            <a:pPr>
              <a:lnSpc>
                <a:spcPct val="90000"/>
              </a:lnSpc>
              <a:spcAft>
                <a:spcPts val="600"/>
              </a:spcAft>
            </a:pPr>
            <a:r>
              <a:rPr lang="en-US" altLang="en-US" dirty="0">
                <a:latin typeface="Times New Roman" panose="02020603050405020304" pitchFamily="18" charset="0"/>
                <a:cs typeface="Times New Roman" panose="02020603050405020304" pitchFamily="18" charset="0"/>
              </a:rPr>
              <a:t>So much blood flow goes to the skin that other organs can not function properly</a:t>
            </a:r>
          </a:p>
          <a:p>
            <a:pPr>
              <a:lnSpc>
                <a:spcPct val="90000"/>
              </a:lnSpc>
              <a:spcAft>
                <a:spcPts val="600"/>
              </a:spcAft>
            </a:pPr>
            <a:r>
              <a:rPr lang="en-US" altLang="en-US" dirty="0">
                <a:latin typeface="Times New Roman" panose="02020603050405020304" pitchFamily="18" charset="0"/>
                <a:cs typeface="Times New Roman" panose="02020603050405020304" pitchFamily="18" charset="0"/>
              </a:rPr>
              <a:t>The body is subject to more heat than it can cope with and heat exhaustion and heat stroke can occur</a:t>
            </a:r>
          </a:p>
          <a:p>
            <a:pPr>
              <a:lnSpc>
                <a:spcPct val="90000"/>
              </a:lnSpc>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392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5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55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55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55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55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5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9938" name="Title 4"/>
          <p:cNvSpPr>
            <a:spLocks noGrp="1"/>
          </p:cNvSpPr>
          <p:nvPr>
            <p:ph type="title"/>
          </p:nvPr>
        </p:nvSpPr>
        <p:spPr>
          <a:xfrm>
            <a:off x="1099930" y="457200"/>
            <a:ext cx="10058400" cy="1143000"/>
          </a:xfrm>
        </p:spPr>
        <p:txBody>
          <a:bodyPr/>
          <a:lstStyle/>
          <a:p>
            <a:pPr algn="ctr">
              <a:defRPr/>
            </a:pPr>
            <a:r>
              <a:rPr lang="en-US" altLang="en-US" b="1" dirty="0">
                <a:latin typeface="Times New Roman" panose="02020603050405020304" pitchFamily="18" charset="0"/>
                <a:cs typeface="Times New Roman" panose="02020603050405020304" pitchFamily="18" charset="0"/>
              </a:rPr>
              <a:t>How to Respond to Signs and Symptoms </a:t>
            </a:r>
          </a:p>
        </p:txBody>
      </p:sp>
      <p:sp>
        <p:nvSpPr>
          <p:cNvPr id="152579" name="Content Placeholder 5"/>
          <p:cNvSpPr>
            <a:spLocks noGrp="1"/>
          </p:cNvSpPr>
          <p:nvPr>
            <p:ph idx="1"/>
          </p:nvPr>
        </p:nvSpPr>
        <p:spPr>
          <a:xfrm>
            <a:off x="1099930" y="1989749"/>
            <a:ext cx="10058400" cy="4868251"/>
          </a:xfrm>
        </p:spPr>
        <p:txBody>
          <a:bodyPr/>
          <a:lstStyle/>
          <a:p>
            <a:pPr>
              <a:lnSpc>
                <a:spcPct val="80000"/>
              </a:lnSpc>
              <a:spcAft>
                <a:spcPts val="600"/>
              </a:spcAft>
            </a:pPr>
            <a:r>
              <a:rPr lang="en-US" altLang="en-US" dirty="0">
                <a:latin typeface="Times New Roman" panose="02020603050405020304" pitchFamily="18" charset="0"/>
                <a:cs typeface="Times New Roman" panose="02020603050405020304" pitchFamily="18" charset="0"/>
              </a:rPr>
              <a:t>Cease work and report condition to supervisor</a:t>
            </a:r>
          </a:p>
          <a:p>
            <a:pPr>
              <a:lnSpc>
                <a:spcPct val="80000"/>
              </a:lnSpc>
              <a:spcAft>
                <a:spcPts val="600"/>
              </a:spcAft>
            </a:pPr>
            <a:r>
              <a:rPr lang="en-US" altLang="en-US" dirty="0">
                <a:latin typeface="Times New Roman" panose="02020603050405020304" pitchFamily="18" charset="0"/>
                <a:cs typeface="Times New Roman" panose="02020603050405020304" pitchFamily="18" charset="0"/>
              </a:rPr>
              <a:t>Be relieved from duty and provided means to reduce body temperature</a:t>
            </a:r>
          </a:p>
          <a:p>
            <a:pPr>
              <a:lnSpc>
                <a:spcPct val="80000"/>
              </a:lnSpc>
              <a:spcAft>
                <a:spcPts val="600"/>
              </a:spcAft>
            </a:pPr>
            <a:r>
              <a:rPr lang="en-US" altLang="en-US" dirty="0">
                <a:latin typeface="Times New Roman" panose="02020603050405020304" pitchFamily="18" charset="0"/>
                <a:cs typeface="Times New Roman" panose="02020603050405020304" pitchFamily="18" charset="0"/>
              </a:rPr>
              <a:t>Employees experiencing sunburn, heat rash or heat cramps will be monitored to determine whether medical attention is necessary</a:t>
            </a:r>
          </a:p>
          <a:p>
            <a:pPr>
              <a:lnSpc>
                <a:spcPct val="80000"/>
              </a:lnSpc>
              <a:spcAft>
                <a:spcPts val="600"/>
              </a:spcAft>
            </a:pPr>
            <a:r>
              <a:rPr lang="en-US" altLang="en-US" dirty="0">
                <a:latin typeface="Times New Roman" panose="02020603050405020304" pitchFamily="18" charset="0"/>
                <a:cs typeface="Times New Roman" panose="02020603050405020304" pitchFamily="18" charset="0"/>
              </a:rPr>
              <a:t>911 must be called if employees experience signs and symptoms of heat exhaustion or stroke</a:t>
            </a:r>
          </a:p>
          <a:p>
            <a:pPr>
              <a:lnSpc>
                <a:spcPct val="80000"/>
              </a:lnSpc>
              <a:spcAft>
                <a:spcPts val="600"/>
              </a:spcAft>
            </a:pPr>
            <a:r>
              <a:rPr lang="en-US" altLang="en-US" dirty="0">
                <a:latin typeface="Times New Roman" panose="02020603050405020304" pitchFamily="18" charset="0"/>
                <a:cs typeface="Times New Roman" panose="02020603050405020304" pitchFamily="18" charset="0"/>
              </a:rPr>
              <a:t>Fill out an Incident Report for any heat related incident </a:t>
            </a:r>
          </a:p>
        </p:txBody>
      </p:sp>
    </p:spTree>
    <p:extLst>
      <p:ext uri="{BB962C8B-B14F-4D97-AF65-F5344CB8AC3E}">
        <p14:creationId xmlns:p14="http://schemas.microsoft.com/office/powerpoint/2010/main" val="189494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2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2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1046747" y="290094"/>
            <a:ext cx="10094495" cy="1117600"/>
          </a:xfrm>
        </p:spPr>
        <p:txBody>
          <a:bodyPr/>
          <a:lstStyle/>
          <a:p>
            <a:pPr algn="ctr" eaLnBrk="1" hangingPunct="1">
              <a:defRPr/>
            </a:pPr>
            <a:r>
              <a:rPr lang="en-US" altLang="en-US" b="1" dirty="0">
                <a:latin typeface="Times New Roman" panose="02020603050405020304" pitchFamily="18" charset="0"/>
                <a:cs typeface="Times New Roman" panose="02020603050405020304" pitchFamily="18" charset="0"/>
              </a:rPr>
              <a:t>HEAT ILLNESS TYPES</a:t>
            </a:r>
          </a:p>
        </p:txBody>
      </p:sp>
      <p:sp>
        <p:nvSpPr>
          <p:cNvPr id="7171" name="Text Box 1027"/>
          <p:cNvSpPr txBox="1">
            <a:spLocks noChangeArrowheads="1"/>
          </p:cNvSpPr>
          <p:nvPr/>
        </p:nvSpPr>
        <p:spPr bwMode="auto">
          <a:xfrm>
            <a:off x="3946526" y="2573339"/>
            <a:ext cx="48926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8" tIns="45299" rIns="90598" bIns="45299">
            <a:spAutoFit/>
          </a:bodyPr>
          <a:lstStyle>
            <a:lvl1pPr defTabSz="987425" eaLnBrk="0" hangingPunct="0">
              <a:defRPr sz="3500" b="1">
                <a:solidFill>
                  <a:schemeClr val="tx1"/>
                </a:solidFill>
                <a:latin typeface="Arial" panose="020B0604020202020204" pitchFamily="34" charset="0"/>
              </a:defRPr>
            </a:lvl1pPr>
            <a:lvl2pPr marL="742950" indent="-285750" defTabSz="987425" eaLnBrk="0" hangingPunct="0">
              <a:defRPr sz="3500" b="1">
                <a:solidFill>
                  <a:schemeClr val="tx1"/>
                </a:solidFill>
                <a:latin typeface="Arial" panose="020B0604020202020204" pitchFamily="34" charset="0"/>
              </a:defRPr>
            </a:lvl2pPr>
            <a:lvl3pPr marL="1143000" indent="-228600" defTabSz="987425" eaLnBrk="0" hangingPunct="0">
              <a:defRPr sz="3500" b="1">
                <a:solidFill>
                  <a:schemeClr val="tx1"/>
                </a:solidFill>
                <a:latin typeface="Arial" panose="020B0604020202020204" pitchFamily="34" charset="0"/>
              </a:defRPr>
            </a:lvl3pPr>
            <a:lvl4pPr marL="1600200" indent="-228600" defTabSz="987425" eaLnBrk="0" hangingPunct="0">
              <a:defRPr sz="3500" b="1">
                <a:solidFill>
                  <a:schemeClr val="tx1"/>
                </a:solidFill>
                <a:latin typeface="Arial" panose="020B0604020202020204" pitchFamily="34" charset="0"/>
              </a:defRPr>
            </a:lvl4pPr>
            <a:lvl5pPr marL="2057400" indent="-228600" defTabSz="987425" eaLnBrk="0" hangingPunct="0">
              <a:defRPr sz="3500" b="1">
                <a:solidFill>
                  <a:schemeClr val="tx1"/>
                </a:solidFill>
                <a:latin typeface="Arial" panose="020B0604020202020204" pitchFamily="34" charset="0"/>
              </a:defRPr>
            </a:lvl5pPr>
            <a:lvl6pPr marL="2514600" indent="-228600" defTabSz="987425" eaLnBrk="0" fontAlgn="base" hangingPunct="0">
              <a:spcBef>
                <a:spcPct val="20000"/>
              </a:spcBef>
              <a:spcAft>
                <a:spcPct val="0"/>
              </a:spcAft>
              <a:buChar char="•"/>
              <a:defRPr sz="3500" b="1">
                <a:solidFill>
                  <a:schemeClr val="tx1"/>
                </a:solidFill>
                <a:latin typeface="Arial" panose="020B0604020202020204" pitchFamily="34" charset="0"/>
              </a:defRPr>
            </a:lvl6pPr>
            <a:lvl7pPr marL="2971800" indent="-228600" defTabSz="987425" eaLnBrk="0" fontAlgn="base" hangingPunct="0">
              <a:spcBef>
                <a:spcPct val="20000"/>
              </a:spcBef>
              <a:spcAft>
                <a:spcPct val="0"/>
              </a:spcAft>
              <a:buChar char="•"/>
              <a:defRPr sz="3500" b="1">
                <a:solidFill>
                  <a:schemeClr val="tx1"/>
                </a:solidFill>
                <a:latin typeface="Arial" panose="020B0604020202020204" pitchFamily="34" charset="0"/>
              </a:defRPr>
            </a:lvl7pPr>
            <a:lvl8pPr marL="3429000" indent="-228600" defTabSz="987425" eaLnBrk="0" fontAlgn="base" hangingPunct="0">
              <a:spcBef>
                <a:spcPct val="20000"/>
              </a:spcBef>
              <a:spcAft>
                <a:spcPct val="0"/>
              </a:spcAft>
              <a:buChar char="•"/>
              <a:defRPr sz="3500" b="1">
                <a:solidFill>
                  <a:schemeClr val="tx1"/>
                </a:solidFill>
                <a:latin typeface="Arial" panose="020B0604020202020204" pitchFamily="34" charset="0"/>
              </a:defRPr>
            </a:lvl8pPr>
            <a:lvl9pPr marL="3886200" indent="-228600" defTabSz="987425" eaLnBrk="0" fontAlgn="base" hangingPunct="0">
              <a:spcBef>
                <a:spcPct val="20000"/>
              </a:spcBef>
              <a:spcAft>
                <a:spcPct val="0"/>
              </a:spcAft>
              <a:buChar char="•"/>
              <a:defRPr sz="3500" b="1">
                <a:solidFill>
                  <a:schemeClr val="tx1"/>
                </a:solidFill>
                <a:latin typeface="Arial" panose="020B0604020202020204" pitchFamily="34" charset="0"/>
              </a:defRPr>
            </a:lvl9pPr>
          </a:lstStyle>
          <a:p>
            <a:pPr eaLnBrk="1" hangingPunct="1">
              <a:defRPr/>
            </a:pPr>
            <a:endParaRPr lang="en-US" altLang="en-US" sz="2386" b="0" dirty="0">
              <a:latin typeface="Times New Roman" panose="02020603050405020304" pitchFamily="18" charset="0"/>
              <a:cs typeface="Times New Roman" panose="02020603050405020304" pitchFamily="18" charset="0"/>
            </a:endParaRPr>
          </a:p>
        </p:txBody>
      </p:sp>
      <p:sp>
        <p:nvSpPr>
          <p:cNvPr id="27652" name="Text Box 1028"/>
          <p:cNvSpPr txBox="1">
            <a:spLocks noChangeArrowheads="1"/>
          </p:cNvSpPr>
          <p:nvPr/>
        </p:nvSpPr>
        <p:spPr bwMode="auto">
          <a:xfrm>
            <a:off x="1046747" y="1407694"/>
            <a:ext cx="10094495" cy="37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98" tIns="45299" rIns="90598" bIns="45299">
            <a:spAutoFit/>
          </a:bodyPr>
          <a:lstStyle>
            <a:lvl1pPr marL="493713" indent="-493713" defTabSz="987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987425" indent="-493713" defTabSz="9874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874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874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874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87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87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87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874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indent="-514350">
              <a:spcBef>
                <a:spcPts val="1000"/>
              </a:spcBef>
              <a:spcAft>
                <a:spcPts val="600"/>
              </a:spcAft>
              <a:buFont typeface="+mj-lt"/>
              <a:buAutoNum type="arabicPeriod"/>
              <a:defRPr/>
            </a:pPr>
            <a:r>
              <a:rPr lang="en-US" altLang="en-US" sz="2800" b="1" dirty="0">
                <a:latin typeface="Times New Roman" panose="02020603050405020304" pitchFamily="18" charset="0"/>
                <a:cs typeface="Times New Roman" panose="02020603050405020304" pitchFamily="18" charset="0"/>
              </a:rPr>
              <a:t>HEAT RASH </a:t>
            </a:r>
            <a:r>
              <a:rPr lang="en-US" altLang="en-US" sz="2800" dirty="0">
                <a:latin typeface="Times New Roman" panose="02020603050405020304" pitchFamily="18" charset="0"/>
                <a:cs typeface="Times New Roman" panose="02020603050405020304" pitchFamily="18" charset="0"/>
              </a:rPr>
              <a:t>– A skin irritation caused by excessive sweating and clogged pores during hot, humid weather.</a:t>
            </a:r>
          </a:p>
          <a:p>
            <a:pPr>
              <a:spcBef>
                <a:spcPts val="1000"/>
              </a:spcBef>
              <a:spcAft>
                <a:spcPts val="600"/>
              </a:spcAft>
              <a:buFont typeface="Calibri" panose="020F0502020204030204" pitchFamily="34" charset="0"/>
              <a:buAutoNum type="arabicPeriod"/>
              <a:defRPr/>
            </a:pPr>
            <a:r>
              <a:rPr lang="en-US" altLang="en-US" sz="2800" b="1" dirty="0">
                <a:latin typeface="Times New Roman" panose="02020603050405020304" pitchFamily="18" charset="0"/>
                <a:cs typeface="Times New Roman" panose="02020603050405020304" pitchFamily="18" charset="0"/>
              </a:rPr>
              <a:t>HEAT SYNCOPE </a:t>
            </a:r>
            <a:r>
              <a:rPr lang="en-US" altLang="en-US" sz="2800" dirty="0">
                <a:latin typeface="Times New Roman" panose="02020603050405020304" pitchFamily="18" charset="0"/>
                <a:cs typeface="Times New Roman" panose="02020603050405020304" pitchFamily="18" charset="0"/>
              </a:rPr>
              <a:t>– Fainting </a:t>
            </a:r>
          </a:p>
          <a:p>
            <a:pPr>
              <a:spcBef>
                <a:spcPts val="1000"/>
              </a:spcBef>
              <a:spcAft>
                <a:spcPts val="600"/>
              </a:spcAft>
              <a:buFont typeface="Calibri" panose="020F0502020204030204" pitchFamily="34" charset="0"/>
              <a:buAutoNum type="arabicPeriod"/>
              <a:defRPr/>
            </a:pPr>
            <a:r>
              <a:rPr lang="en-US" altLang="en-US" sz="2800" b="1" dirty="0">
                <a:latin typeface="Times New Roman" panose="02020603050405020304" pitchFamily="18" charset="0"/>
                <a:cs typeface="Times New Roman" panose="02020603050405020304" pitchFamily="18" charset="0"/>
              </a:rPr>
              <a:t>HEAT EXHAUSTION </a:t>
            </a:r>
            <a:r>
              <a:rPr lang="en-US" altLang="en-US" sz="2800" dirty="0">
                <a:latin typeface="Times New Roman" panose="02020603050405020304" pitchFamily="18" charset="0"/>
                <a:cs typeface="Times New Roman" panose="02020603050405020304" pitchFamily="18" charset="0"/>
              </a:rPr>
              <a:t>– The body’s response to an excessive loss of the water and the salt contained in sweat. </a:t>
            </a:r>
          </a:p>
          <a:p>
            <a:pPr>
              <a:spcBef>
                <a:spcPts val="1000"/>
              </a:spcBef>
              <a:spcAft>
                <a:spcPts val="600"/>
              </a:spcAft>
              <a:buFont typeface="Calibri" panose="020F0502020204030204" pitchFamily="34" charset="0"/>
              <a:buAutoNum type="arabicPeriod"/>
              <a:defRPr/>
            </a:pPr>
            <a:r>
              <a:rPr lang="en-US" altLang="en-US" sz="2800" b="1" dirty="0">
                <a:latin typeface="Times New Roman" panose="02020603050405020304" pitchFamily="18" charset="0"/>
                <a:cs typeface="Times New Roman" panose="02020603050405020304" pitchFamily="18" charset="0"/>
              </a:rPr>
              <a:t>HEAT STROKE </a:t>
            </a:r>
            <a:r>
              <a:rPr lang="en-US" altLang="en-US" sz="2800" dirty="0">
                <a:latin typeface="Times New Roman" panose="02020603050405020304" pitchFamily="18" charset="0"/>
                <a:cs typeface="Times New Roman" panose="02020603050405020304" pitchFamily="18" charset="0"/>
              </a:rPr>
              <a:t>– Usually fatal unless emergency medical treatment is provided promptly.</a:t>
            </a:r>
          </a:p>
        </p:txBody>
      </p:sp>
    </p:spTree>
    <p:extLst>
      <p:ext uri="{BB962C8B-B14F-4D97-AF65-F5344CB8AC3E}">
        <p14:creationId xmlns:p14="http://schemas.microsoft.com/office/powerpoint/2010/main" val="2768469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5"/>
          <a:stretch>
            <a:fillRect/>
          </a:stretch>
        </p:blipFill>
        <p:spPr>
          <a:xfrm>
            <a:off x="8659269" y="2916694"/>
            <a:ext cx="3455987"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2225844" y="2372166"/>
            <a:ext cx="3039727"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4"/>
          <p:cNvPicPr>
            <a:picLocks noGrp="1" noChangeAspect="1"/>
          </p:cNvPicPr>
          <p:nvPr>
            <p:ph idx="1"/>
          </p:nvPr>
        </p:nvPicPr>
        <p:blipFill>
          <a:blip r:embed="rId7"/>
          <a:stretch>
            <a:fillRect/>
          </a:stretch>
        </p:blipFill>
        <p:spPr>
          <a:xfrm>
            <a:off x="7636069" y="512732"/>
            <a:ext cx="3536005" cy="2493993"/>
          </a:xfrm>
          <a:prstGeom prst="roundRect">
            <a:avLst>
              <a:gd name="adj" fmla="val 16667"/>
            </a:avLst>
          </a:prstGeom>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8"/>
          <a:stretch>
            <a:fillRect/>
          </a:stretch>
        </p:blipFill>
        <p:spPr>
          <a:xfrm>
            <a:off x="2042549" y="4685551"/>
            <a:ext cx="3708400" cy="208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9"/>
          <a:stretch>
            <a:fillRect/>
          </a:stretch>
        </p:blipFill>
        <p:spPr>
          <a:xfrm>
            <a:off x="4423578" y="3578560"/>
            <a:ext cx="3415176" cy="192103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p:cNvPicPr>
            <a:picLocks noChangeAspect="1"/>
          </p:cNvPicPr>
          <p:nvPr/>
        </p:nvPicPr>
        <p:blipFill>
          <a:blip r:embed="rId10"/>
          <a:stretch>
            <a:fillRect/>
          </a:stretch>
        </p:blipFill>
        <p:spPr>
          <a:xfrm>
            <a:off x="50665" y="2695121"/>
            <a:ext cx="2651282" cy="1766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11"/>
          <a:stretch>
            <a:fillRect/>
          </a:stretch>
        </p:blipFill>
        <p:spPr>
          <a:xfrm>
            <a:off x="5421380" y="526424"/>
            <a:ext cx="2255294" cy="2205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12"/>
          <a:stretch>
            <a:fillRect/>
          </a:stretch>
        </p:blipFill>
        <p:spPr>
          <a:xfrm>
            <a:off x="6969284" y="4659011"/>
            <a:ext cx="3908443" cy="21633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9670" y="144689"/>
            <a:ext cx="1828800" cy="24362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4"/>
          <a:stretch>
            <a:fillRect/>
          </a:stretch>
        </p:blipFill>
        <p:spPr>
          <a:xfrm>
            <a:off x="2101592" y="86938"/>
            <a:ext cx="3085752" cy="2095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p:cNvPicPr>
            <a:picLocks noChangeAspect="1"/>
          </p:cNvPicPr>
          <p:nvPr/>
        </p:nvPicPr>
        <p:blipFill>
          <a:blip r:embed="rId15"/>
          <a:stretch>
            <a:fillRect/>
          </a:stretch>
        </p:blipFill>
        <p:spPr>
          <a:xfrm>
            <a:off x="5405252" y="2182438"/>
            <a:ext cx="3533775" cy="19659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p:cNvPicPr>
            <a:picLocks noChangeAspect="1"/>
          </p:cNvPicPr>
          <p:nvPr/>
        </p:nvPicPr>
        <p:blipFill>
          <a:blip r:embed="rId16"/>
          <a:stretch>
            <a:fillRect/>
          </a:stretch>
        </p:blipFill>
        <p:spPr>
          <a:xfrm>
            <a:off x="9609257" y="5058222"/>
            <a:ext cx="2793075" cy="15811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Picture 16"/>
          <p:cNvPicPr>
            <a:picLocks noChangeAspect="1"/>
          </p:cNvPicPr>
          <p:nvPr/>
        </p:nvPicPr>
        <p:blipFill>
          <a:blip r:embed="rId17"/>
          <a:stretch>
            <a:fillRect/>
          </a:stretch>
        </p:blipFill>
        <p:spPr>
          <a:xfrm>
            <a:off x="10459642" y="-202597"/>
            <a:ext cx="1981200" cy="2641600"/>
          </a:xfrm>
          <a:prstGeom prst="ellipse">
            <a:avLst/>
          </a:prstGeom>
          <a:ln>
            <a:noFill/>
          </a:ln>
          <a:effectLst>
            <a:softEdge rad="112500"/>
          </a:effectLst>
        </p:spPr>
      </p:pic>
      <p:pic>
        <p:nvPicPr>
          <p:cNvPr id="18" name="Picture 17"/>
          <p:cNvPicPr>
            <a:picLocks noChangeAspect="1"/>
          </p:cNvPicPr>
          <p:nvPr/>
        </p:nvPicPr>
        <p:blipFill>
          <a:blip r:embed="rId18"/>
          <a:stretch>
            <a:fillRect/>
          </a:stretch>
        </p:blipFill>
        <p:spPr>
          <a:xfrm>
            <a:off x="-162830" y="4654846"/>
            <a:ext cx="2895600" cy="2171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239356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18787" name="Rectangle 3"/>
          <p:cNvSpPr>
            <a:spLocks noGrp="1" noChangeArrowheads="1"/>
          </p:cNvSpPr>
          <p:nvPr>
            <p:ph type="title" idx="4294967295"/>
          </p:nvPr>
        </p:nvSpPr>
        <p:spPr>
          <a:xfrm>
            <a:off x="1058779" y="328613"/>
            <a:ext cx="10106526" cy="898608"/>
          </a:xfrm>
          <a:ln cap="flat"/>
        </p:spPr>
        <p:txBody>
          <a:bodyPr>
            <a:normAutofit/>
          </a:bodyPr>
          <a:lstStyle/>
          <a:p>
            <a:pPr algn="ctr" eaLnBrk="1" hangingPunct="1">
              <a:defRPr/>
            </a:pPr>
            <a:r>
              <a:rPr lang="en-US" b="1" dirty="0">
                <a:latin typeface="Times New Roman" panose="02020603050405020304" pitchFamily="18" charset="0"/>
                <a:cs typeface="Times New Roman" panose="02020603050405020304" pitchFamily="18" charset="0"/>
              </a:rPr>
              <a:t>Heat Rash</a:t>
            </a:r>
          </a:p>
        </p:txBody>
      </p:sp>
      <p:sp>
        <p:nvSpPr>
          <p:cNvPr id="147459" name="Rectangle 4" descr="Parchment"/>
          <p:cNvSpPr>
            <a:spLocks noChangeArrowheads="1"/>
          </p:cNvSpPr>
          <p:nvPr/>
        </p:nvSpPr>
        <p:spPr bwMode="auto">
          <a:xfrm>
            <a:off x="1058778" y="1914782"/>
            <a:ext cx="10106526"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Causes:</a:t>
            </a:r>
            <a:r>
              <a:rPr lang="en-US" altLang="en-US" sz="16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Hot, humid environments where sweat is not easily removed from the skin by evaporation and the skin remains wet.</a:t>
            </a:r>
          </a:p>
        </p:txBody>
      </p:sp>
      <p:sp>
        <p:nvSpPr>
          <p:cNvPr id="147460" name="Rectangle 5" descr="Parchment"/>
          <p:cNvSpPr>
            <a:spLocks noChangeArrowheads="1"/>
          </p:cNvSpPr>
          <p:nvPr/>
        </p:nvSpPr>
        <p:spPr bwMode="auto">
          <a:xfrm>
            <a:off x="1058779" y="3383718"/>
            <a:ext cx="10106525"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Symptoms:</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The </a:t>
            </a:r>
            <a:r>
              <a:rPr lang="en-US" altLang="en-US" sz="2800" b="1" dirty="0">
                <a:latin typeface="Times New Roman" panose="02020603050405020304" pitchFamily="18" charset="0"/>
                <a:cs typeface="Times New Roman" panose="02020603050405020304" pitchFamily="18" charset="0"/>
              </a:rPr>
              <a:t>sweat ducts become plugged</a:t>
            </a:r>
            <a:r>
              <a:rPr lang="en-US" altLang="en-US" sz="2800" dirty="0">
                <a:latin typeface="Times New Roman" panose="02020603050405020304" pitchFamily="18" charset="0"/>
                <a:cs typeface="Times New Roman" panose="02020603050405020304" pitchFamily="18" charset="0"/>
              </a:rPr>
              <a:t>, a skin rash soon appears, infection-prickly heat can occur</a:t>
            </a:r>
          </a:p>
        </p:txBody>
      </p:sp>
      <p:sp>
        <p:nvSpPr>
          <p:cNvPr id="147461" name="Rectangle 6" descr="Parchment"/>
          <p:cNvSpPr>
            <a:spLocks noChangeArrowheads="1"/>
          </p:cNvSpPr>
          <p:nvPr/>
        </p:nvSpPr>
        <p:spPr bwMode="auto">
          <a:xfrm>
            <a:off x="1058779" y="4744370"/>
            <a:ext cx="10106525"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Treatment:</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The worker can prevent this condition by resting in a cool place part of each day, regularly bathing and drying the skin. </a:t>
            </a:r>
          </a:p>
        </p:txBody>
      </p:sp>
    </p:spTree>
    <p:extLst>
      <p:ext uri="{BB962C8B-B14F-4D97-AF65-F5344CB8AC3E}">
        <p14:creationId xmlns:p14="http://schemas.microsoft.com/office/powerpoint/2010/main" val="3204433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p:bldP spid="147460" grpId="0" animBg="1"/>
      <p:bldP spid="14746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18787" name="Rectangle 3"/>
          <p:cNvSpPr>
            <a:spLocks noGrp="1" noChangeArrowheads="1"/>
          </p:cNvSpPr>
          <p:nvPr>
            <p:ph type="title" idx="4294967295"/>
          </p:nvPr>
        </p:nvSpPr>
        <p:spPr>
          <a:xfrm>
            <a:off x="1070811" y="304800"/>
            <a:ext cx="10070431" cy="1219200"/>
          </a:xfrm>
          <a:ln cap="flat">
            <a:noFill/>
          </a:ln>
        </p:spPr>
        <p:txBody>
          <a:bodyPr>
            <a:noAutofit/>
          </a:bodyPr>
          <a:lstStyle/>
          <a:p>
            <a:pPr algn="ctr" eaLnBrk="1" hangingPunct="1">
              <a:defRPr/>
            </a:pPr>
            <a:r>
              <a:rPr lang="en-US" b="1" dirty="0">
                <a:latin typeface="Times New Roman" panose="02020603050405020304" pitchFamily="18" charset="0"/>
                <a:cs typeface="Times New Roman" panose="02020603050405020304" pitchFamily="18" charset="0"/>
              </a:rPr>
              <a:t>Heat Syncope </a:t>
            </a:r>
          </a:p>
        </p:txBody>
      </p:sp>
      <p:sp>
        <p:nvSpPr>
          <p:cNvPr id="149508" name="Rectangle 4" descr="Parchment"/>
          <p:cNvSpPr>
            <a:spLocks noChangeArrowheads="1"/>
          </p:cNvSpPr>
          <p:nvPr/>
        </p:nvSpPr>
        <p:spPr bwMode="auto">
          <a:xfrm>
            <a:off x="1070811" y="1755993"/>
            <a:ext cx="10070431" cy="1384995"/>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Causes:</a:t>
            </a:r>
            <a:r>
              <a:rPr lang="en-US" altLang="en-US" sz="2800" dirty="0">
                <a:latin typeface="Times New Roman" panose="02020603050405020304" pitchFamily="18" charset="0"/>
                <a:cs typeface="Times New Roman" panose="02020603050405020304" pitchFamily="18" charset="0"/>
              </a:rPr>
              <a:t> Blood pressure is lowered as the capillaries dilates. Water is evaporated from the blood, reducing the blood's volume lowering blood pressure further, less blood to the brain.</a:t>
            </a:r>
          </a:p>
        </p:txBody>
      </p:sp>
      <p:sp>
        <p:nvSpPr>
          <p:cNvPr id="149509" name="Rectangle 5" descr="Parchment"/>
          <p:cNvSpPr>
            <a:spLocks noChangeArrowheads="1"/>
          </p:cNvSpPr>
          <p:nvPr/>
        </p:nvSpPr>
        <p:spPr bwMode="auto">
          <a:xfrm>
            <a:off x="1070811" y="3544000"/>
            <a:ext cx="10070431"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Symptoms:</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Dizziness, lightheadedness, weakness, tunnel vision, loss of consciousness, decreased/week pulse, Pale skin</a:t>
            </a:r>
          </a:p>
        </p:txBody>
      </p:sp>
      <p:sp>
        <p:nvSpPr>
          <p:cNvPr id="149510" name="Rectangle 6" descr="Parchment"/>
          <p:cNvSpPr>
            <a:spLocks noChangeArrowheads="1"/>
          </p:cNvSpPr>
          <p:nvPr/>
        </p:nvSpPr>
        <p:spPr bwMode="auto">
          <a:xfrm>
            <a:off x="1070811" y="5069561"/>
            <a:ext cx="10070431"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Treatment:</a:t>
            </a:r>
            <a:r>
              <a:rPr lang="en-US" altLang="en-US" sz="2800" dirty="0">
                <a:latin typeface="Times New Roman" panose="02020603050405020304" pitchFamily="18" charset="0"/>
                <a:cs typeface="Times New Roman" panose="02020603050405020304" pitchFamily="18" charset="0"/>
              </a:rPr>
              <a:t> Increase fluid intake, rest and move to a cool place. Get medical attention if symptoms persist</a:t>
            </a:r>
          </a:p>
        </p:txBody>
      </p:sp>
    </p:spTree>
    <p:extLst>
      <p:ext uri="{BB962C8B-B14F-4D97-AF65-F5344CB8AC3E}">
        <p14:creationId xmlns:p14="http://schemas.microsoft.com/office/powerpoint/2010/main" val="704875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P spid="1495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0835" name="Rectangle 3"/>
          <p:cNvSpPr>
            <a:spLocks noGrp="1" noChangeArrowheads="1"/>
          </p:cNvSpPr>
          <p:nvPr>
            <p:ph type="title" idx="4294967295"/>
          </p:nvPr>
        </p:nvSpPr>
        <p:spPr>
          <a:xfrm>
            <a:off x="1046747" y="280988"/>
            <a:ext cx="10094495" cy="1219200"/>
          </a:xfrm>
          <a:ln cap="flat"/>
        </p:spPr>
        <p:txBody>
          <a:bodyPr>
            <a:normAutofit/>
          </a:bodyPr>
          <a:lstStyle/>
          <a:p>
            <a:pPr algn="ctr" eaLnBrk="1" hangingPunct="1">
              <a:defRPr/>
            </a:pPr>
            <a:r>
              <a:rPr lang="en-US" b="1" dirty="0">
                <a:latin typeface="Times New Roman" panose="02020603050405020304" pitchFamily="18" charset="0"/>
                <a:cs typeface="Times New Roman" panose="02020603050405020304" pitchFamily="18" charset="0"/>
              </a:rPr>
              <a:t>Heat Exhaustion</a:t>
            </a:r>
          </a:p>
        </p:txBody>
      </p:sp>
      <p:sp>
        <p:nvSpPr>
          <p:cNvPr id="151555" name="Text Box 4" descr="Parchment"/>
          <p:cNvSpPr txBox="1">
            <a:spLocks noChangeArrowheads="1"/>
          </p:cNvSpPr>
          <p:nvPr/>
        </p:nvSpPr>
        <p:spPr bwMode="auto">
          <a:xfrm>
            <a:off x="1046747" y="1666877"/>
            <a:ext cx="10094495" cy="1384995"/>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Causes:</a:t>
            </a:r>
            <a:r>
              <a:rPr lang="en-US" altLang="en-US" sz="2800" dirty="0">
                <a:latin typeface="Times New Roman" panose="02020603050405020304" pitchFamily="18" charset="0"/>
                <a:cs typeface="Times New Roman" panose="02020603050405020304" pitchFamily="18" charset="0"/>
              </a:rPr>
              <a:t> Loss of body fluids and salts due to overexposure to high temperatures and humidity.  Usually one is exposed to heat for a prolonged amount of time and becomes dehydrated.  </a:t>
            </a:r>
          </a:p>
        </p:txBody>
      </p:sp>
      <p:sp>
        <p:nvSpPr>
          <p:cNvPr id="151556" name="Text Box 5" descr="Parchment"/>
          <p:cNvSpPr txBox="1">
            <a:spLocks noChangeArrowheads="1"/>
          </p:cNvSpPr>
          <p:nvPr/>
        </p:nvSpPr>
        <p:spPr bwMode="auto">
          <a:xfrm>
            <a:off x="1046747" y="3308548"/>
            <a:ext cx="10094495" cy="1384995"/>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Symptoms:</a:t>
            </a:r>
            <a:r>
              <a:rPr lang="en-US" altLang="en-US" sz="2800" dirty="0">
                <a:latin typeface="Times New Roman" panose="02020603050405020304" pitchFamily="18" charset="0"/>
                <a:cs typeface="Times New Roman" panose="02020603050405020304" pitchFamily="18" charset="0"/>
              </a:rPr>
              <a:t> Headache, nausea, fatigue, dizziness, skin is cool and pale, </a:t>
            </a:r>
            <a:r>
              <a:rPr lang="en-US" altLang="en-US" sz="2800" u="sng" dirty="0">
                <a:latin typeface="Times New Roman" panose="02020603050405020304" pitchFamily="18" charset="0"/>
                <a:cs typeface="Times New Roman" panose="02020603050405020304" pitchFamily="18" charset="0"/>
              </a:rPr>
              <a:t>pupils become dilated</a:t>
            </a:r>
            <a:r>
              <a:rPr lang="en-US" altLang="en-US" sz="2800" dirty="0">
                <a:latin typeface="Times New Roman" panose="02020603050405020304" pitchFamily="18" charset="0"/>
                <a:cs typeface="Times New Roman" panose="02020603050405020304" pitchFamily="18" charset="0"/>
              </a:rPr>
              <a:t>.  Usually conscious but may faint, has a core temperature of over </a:t>
            </a:r>
            <a:r>
              <a:rPr lang="en-US" altLang="en-US" sz="2800" u="sng" dirty="0">
                <a:latin typeface="Times New Roman" panose="02020603050405020304" pitchFamily="18" charset="0"/>
                <a:cs typeface="Times New Roman" panose="02020603050405020304" pitchFamily="18" charset="0"/>
              </a:rPr>
              <a:t>102</a:t>
            </a:r>
            <a:r>
              <a:rPr lang="en-US" altLang="en-US" sz="2800" dirty="0">
                <a:latin typeface="Times New Roman" panose="02020603050405020304" pitchFamily="18" charset="0"/>
                <a:cs typeface="Times New Roman" panose="02020603050405020304" pitchFamily="18" charset="0"/>
              </a:rPr>
              <a:t>.</a:t>
            </a:r>
          </a:p>
        </p:txBody>
      </p:sp>
      <p:sp>
        <p:nvSpPr>
          <p:cNvPr id="151557" name="Text Box 6" descr="Parchment"/>
          <p:cNvSpPr txBox="1">
            <a:spLocks noChangeArrowheads="1"/>
          </p:cNvSpPr>
          <p:nvPr/>
        </p:nvSpPr>
        <p:spPr bwMode="auto">
          <a:xfrm>
            <a:off x="1046747" y="4950219"/>
            <a:ext cx="10094495"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Treatment:</a:t>
            </a:r>
            <a:r>
              <a:rPr lang="en-US" altLang="en-US" sz="2800" dirty="0">
                <a:latin typeface="Times New Roman" panose="02020603050405020304" pitchFamily="18" charset="0"/>
                <a:cs typeface="Times New Roman" panose="02020603050405020304" pitchFamily="18" charset="0"/>
              </a:rPr>
              <a:t> Call 911, Get to the shade, cool off, increase fluids, cold wet towels or ice, fan, elevate legs above heart, loosen clothing. </a:t>
            </a:r>
          </a:p>
        </p:txBody>
      </p:sp>
    </p:spTree>
    <p:extLst>
      <p:ext uri="{BB962C8B-B14F-4D97-AF65-F5344CB8AC3E}">
        <p14:creationId xmlns:p14="http://schemas.microsoft.com/office/powerpoint/2010/main" val="4065741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5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22883" name="Rectangle 3"/>
          <p:cNvSpPr>
            <a:spLocks noGrp="1" noChangeArrowheads="1"/>
          </p:cNvSpPr>
          <p:nvPr>
            <p:ph type="title" idx="4294967295"/>
          </p:nvPr>
        </p:nvSpPr>
        <p:spPr>
          <a:xfrm>
            <a:off x="1046747" y="118666"/>
            <a:ext cx="10094495" cy="1219200"/>
          </a:xfrm>
          <a:ln cap="flat"/>
        </p:spPr>
        <p:txBody>
          <a:bodyPr>
            <a:normAutofit/>
          </a:bodyPr>
          <a:lstStyle/>
          <a:p>
            <a:pPr algn="ctr" eaLnBrk="1" hangingPunct="1">
              <a:defRPr/>
            </a:pPr>
            <a:r>
              <a:rPr lang="en-US" b="1" dirty="0">
                <a:latin typeface="Times New Roman" panose="02020603050405020304" pitchFamily="18" charset="0"/>
                <a:cs typeface="Times New Roman" panose="02020603050405020304" pitchFamily="18" charset="0"/>
              </a:rPr>
              <a:t>Heat Stroke</a:t>
            </a:r>
          </a:p>
        </p:txBody>
      </p:sp>
      <p:sp>
        <p:nvSpPr>
          <p:cNvPr id="153603" name="Rectangle 4" descr="Parchment"/>
          <p:cNvSpPr>
            <a:spLocks noChangeArrowheads="1"/>
          </p:cNvSpPr>
          <p:nvPr/>
        </p:nvSpPr>
        <p:spPr bwMode="auto">
          <a:xfrm>
            <a:off x="1046747" y="1348561"/>
            <a:ext cx="10094495" cy="954107"/>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Causes:</a:t>
            </a:r>
            <a:r>
              <a:rPr lang="en-US" altLang="en-US" sz="2800" dirty="0">
                <a:latin typeface="Times New Roman" panose="02020603050405020304" pitchFamily="18" charset="0"/>
                <a:cs typeface="Times New Roman" panose="02020603050405020304" pitchFamily="18" charset="0"/>
              </a:rPr>
              <a:t> Failure of the heat-regulating mechanisms of the body, due to high heat and humidity.  </a:t>
            </a:r>
          </a:p>
        </p:txBody>
      </p:sp>
      <p:sp>
        <p:nvSpPr>
          <p:cNvPr id="153604" name="Rectangle 5" descr="Parchment"/>
          <p:cNvSpPr>
            <a:spLocks noChangeArrowheads="1"/>
          </p:cNvSpPr>
          <p:nvPr/>
        </p:nvSpPr>
        <p:spPr bwMode="auto">
          <a:xfrm>
            <a:off x="1046747" y="2462463"/>
            <a:ext cx="10094495" cy="1384995"/>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Symptoms:</a:t>
            </a:r>
            <a:r>
              <a:rPr lang="en-US" altLang="en-US" sz="2800" dirty="0">
                <a:latin typeface="Times New Roman" panose="02020603050405020304" pitchFamily="18" charset="0"/>
                <a:cs typeface="Times New Roman" panose="02020603050405020304" pitchFamily="18" charset="0"/>
              </a:rPr>
              <a:t> Headache, nausea, dizziness, skin is red-dry-hot, sweating has ceased.  Pulse is rapid, </a:t>
            </a:r>
            <a:r>
              <a:rPr lang="en-US" altLang="en-US" sz="2800" u="sng" dirty="0">
                <a:latin typeface="Times New Roman" panose="02020603050405020304" pitchFamily="18" charset="0"/>
                <a:cs typeface="Times New Roman" panose="02020603050405020304" pitchFamily="18" charset="0"/>
              </a:rPr>
              <a:t>small pupils</a:t>
            </a:r>
            <a:r>
              <a:rPr lang="en-US" altLang="en-US" sz="2800" dirty="0">
                <a:latin typeface="Times New Roman" panose="02020603050405020304" pitchFamily="18" charset="0"/>
                <a:cs typeface="Times New Roman" panose="02020603050405020304" pitchFamily="18" charset="0"/>
              </a:rPr>
              <a:t>, fever of </a:t>
            </a:r>
            <a:r>
              <a:rPr lang="en-US" altLang="en-US" sz="2800" u="sng" dirty="0">
                <a:latin typeface="Times New Roman" panose="02020603050405020304" pitchFamily="18" charset="0"/>
                <a:cs typeface="Times New Roman" panose="02020603050405020304" pitchFamily="18" charset="0"/>
              </a:rPr>
              <a:t>105</a:t>
            </a:r>
            <a:r>
              <a:rPr lang="en-US" altLang="en-US" sz="2800" dirty="0">
                <a:latin typeface="Times New Roman" panose="02020603050405020304" pitchFamily="18" charset="0"/>
                <a:cs typeface="Times New Roman" panose="02020603050405020304" pitchFamily="18" charset="0"/>
              </a:rPr>
              <a:t>. May be disorientated, lose consciousness, possible convulsions. </a:t>
            </a:r>
          </a:p>
        </p:txBody>
      </p:sp>
      <p:sp>
        <p:nvSpPr>
          <p:cNvPr id="153605" name="Rectangle 10" descr="Parchment"/>
          <p:cNvSpPr>
            <a:spLocks noChangeArrowheads="1"/>
          </p:cNvSpPr>
          <p:nvPr/>
        </p:nvSpPr>
        <p:spPr bwMode="auto">
          <a:xfrm>
            <a:off x="1046747" y="3941987"/>
            <a:ext cx="10094495" cy="1384995"/>
          </a:xfrm>
          <a:prstGeom prst="rect">
            <a:avLst/>
          </a:prstGeom>
          <a:blipFill dpi="0" rotWithShape="0">
            <a:blip r:embed="rId5"/>
            <a:srcRect/>
            <a:tile tx="0" ty="0" sx="100000" sy="100000" flip="none" algn="tl"/>
          </a:blipFill>
          <a:ln w="9525">
            <a:solidFill>
              <a:srgbClr val="66330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dirty="0">
                <a:latin typeface="Times New Roman" panose="02020603050405020304" pitchFamily="18" charset="0"/>
                <a:cs typeface="Times New Roman" panose="02020603050405020304" pitchFamily="18" charset="0"/>
              </a:rPr>
              <a:t>Treatment:</a:t>
            </a:r>
            <a:r>
              <a:rPr lang="en-US" altLang="en-US" sz="2800" dirty="0">
                <a:latin typeface="Times New Roman" panose="02020603050405020304" pitchFamily="18" charset="0"/>
                <a:cs typeface="Times New Roman" panose="02020603050405020304" pitchFamily="18" charset="0"/>
              </a:rPr>
              <a:t> Call 911, move to shady area, loosen clothing, apply cool or tepid water to the skin, fan off to promote sweating and evaporation, place ice packs under armpits and groins. </a:t>
            </a:r>
          </a:p>
        </p:txBody>
      </p:sp>
      <p:pic>
        <p:nvPicPr>
          <p:cNvPr id="15360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31969" y="4906789"/>
            <a:ext cx="3060032" cy="19512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533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nimBg="1"/>
      <p:bldP spid="153604" grpId="0" animBg="1"/>
      <p:bldP spid="15360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59746" name="Picture 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552" y="387182"/>
            <a:ext cx="10347881" cy="60774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159747" name="TextBox 1"/>
          <p:cNvSpPr txBox="1">
            <a:spLocks noChangeArrowheads="1"/>
          </p:cNvSpPr>
          <p:nvPr/>
        </p:nvSpPr>
        <p:spPr bwMode="auto">
          <a:xfrm>
            <a:off x="1070811" y="637675"/>
            <a:ext cx="10058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b="1" dirty="0">
                <a:latin typeface="Times New Roman" panose="02020603050405020304" pitchFamily="18" charset="0"/>
                <a:cs typeface="Times New Roman" panose="02020603050405020304" pitchFamily="18" charset="0"/>
              </a:rPr>
              <a:t>Monitor Temperatures </a:t>
            </a:r>
          </a:p>
        </p:txBody>
      </p:sp>
    </p:spTree>
    <p:extLst>
      <p:ext uri="{BB962C8B-B14F-4D97-AF65-F5344CB8AC3E}">
        <p14:creationId xmlns:p14="http://schemas.microsoft.com/office/powerpoint/2010/main" val="6739191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082842" y="332749"/>
            <a:ext cx="10058400" cy="971384"/>
          </a:xfrm>
        </p:spPr>
        <p:txBody>
          <a:bodyPr>
            <a:normAutofit/>
          </a:bodyPr>
          <a:lstStyle/>
          <a:p>
            <a:pPr algn="ctr"/>
            <a:r>
              <a:rPr lang="en-US" altLang="en-US" b="1" dirty="0">
                <a:latin typeface="Times New Roman" panose="02020603050405020304" pitchFamily="18" charset="0"/>
                <a:cs typeface="Times New Roman" panose="02020603050405020304" pitchFamily="18" charset="0"/>
              </a:rPr>
              <a:t>Heat Illness Supervisor Checklist:</a:t>
            </a:r>
          </a:p>
        </p:txBody>
      </p:sp>
      <p:sp>
        <p:nvSpPr>
          <p:cNvPr id="19460" name="Rectangle 4"/>
          <p:cNvSpPr>
            <a:spLocks noGrp="1" noChangeArrowheads="1"/>
          </p:cNvSpPr>
          <p:nvPr>
            <p:ph type="body" sz="half" idx="2"/>
          </p:nvPr>
        </p:nvSpPr>
        <p:spPr>
          <a:xfrm>
            <a:off x="1082842" y="1597026"/>
            <a:ext cx="10058400" cy="4814887"/>
          </a:xfrm>
        </p:spPr>
        <p:txBody>
          <a:bodyPr/>
          <a:lstStyle/>
          <a:p>
            <a:pPr>
              <a:spcAft>
                <a:spcPts val="600"/>
              </a:spcAft>
              <a:defRPr/>
            </a:pPr>
            <a:r>
              <a:rPr lang="en-US" altLang="en-US" dirty="0">
                <a:latin typeface="Times New Roman" panose="02020603050405020304" pitchFamily="18" charset="0"/>
                <a:cs typeface="Times New Roman" panose="02020603050405020304" pitchFamily="18" charset="0"/>
              </a:rPr>
              <a:t>Training</a:t>
            </a:r>
          </a:p>
          <a:p>
            <a:pPr>
              <a:spcAft>
                <a:spcPts val="600"/>
              </a:spcAft>
              <a:defRPr/>
            </a:pPr>
            <a:r>
              <a:rPr lang="en-US" altLang="en-US" dirty="0">
                <a:latin typeface="Times New Roman" panose="02020603050405020304" pitchFamily="18" charset="0"/>
                <a:cs typeface="Times New Roman" panose="02020603050405020304" pitchFamily="18" charset="0"/>
              </a:rPr>
              <a:t>Temperature Monitoring</a:t>
            </a:r>
          </a:p>
          <a:p>
            <a:pPr>
              <a:spcAft>
                <a:spcPts val="600"/>
              </a:spcAft>
              <a:defRPr/>
            </a:pPr>
            <a:r>
              <a:rPr lang="en-US" altLang="en-US" dirty="0">
                <a:latin typeface="Times New Roman" panose="02020603050405020304" pitchFamily="18" charset="0"/>
                <a:cs typeface="Times New Roman" panose="02020603050405020304" pitchFamily="18" charset="0"/>
              </a:rPr>
              <a:t>Un-acclimatized Employees</a:t>
            </a:r>
          </a:p>
          <a:p>
            <a:pPr>
              <a:spcAft>
                <a:spcPts val="600"/>
              </a:spcAft>
              <a:defRPr/>
            </a:pPr>
            <a:r>
              <a:rPr lang="en-US" altLang="en-US" dirty="0">
                <a:latin typeface="Times New Roman" panose="02020603050405020304" pitchFamily="18" charset="0"/>
                <a:cs typeface="Times New Roman" panose="02020603050405020304" pitchFamily="18" charset="0"/>
              </a:rPr>
              <a:t>Workload/Work Intensity</a:t>
            </a:r>
          </a:p>
          <a:p>
            <a:pPr>
              <a:spcAft>
                <a:spcPts val="600"/>
              </a:spcAft>
              <a:defRPr/>
            </a:pPr>
            <a:r>
              <a:rPr lang="en-US" altLang="en-US" dirty="0">
                <a:latin typeface="Times New Roman" panose="02020603050405020304" pitchFamily="18" charset="0"/>
                <a:cs typeface="Times New Roman" panose="02020603050405020304" pitchFamily="18" charset="0"/>
              </a:rPr>
              <a:t>Provide Adequate Water</a:t>
            </a:r>
          </a:p>
          <a:p>
            <a:pPr>
              <a:spcAft>
                <a:spcPts val="600"/>
              </a:spcAft>
              <a:defRPr/>
            </a:pPr>
            <a:r>
              <a:rPr lang="en-US" altLang="en-US" dirty="0">
                <a:latin typeface="Times New Roman" panose="02020603050405020304" pitchFamily="18" charset="0"/>
                <a:cs typeface="Times New Roman" panose="02020603050405020304" pitchFamily="18" charset="0"/>
              </a:rPr>
              <a:t>Rest Periods</a:t>
            </a:r>
          </a:p>
          <a:p>
            <a:pPr>
              <a:spcAft>
                <a:spcPts val="600"/>
              </a:spcAft>
              <a:defRPr/>
            </a:pPr>
            <a:r>
              <a:rPr lang="en-US" altLang="en-US" dirty="0">
                <a:latin typeface="Times New Roman" panose="02020603050405020304" pitchFamily="18" charset="0"/>
                <a:cs typeface="Times New Roman" panose="02020603050405020304" pitchFamily="18" charset="0"/>
              </a:rPr>
              <a:t>Access to Shade</a:t>
            </a:r>
          </a:p>
          <a:p>
            <a:pPr>
              <a:spcAft>
                <a:spcPts val="600"/>
              </a:spcAft>
              <a:defRPr/>
            </a:pPr>
            <a:r>
              <a:rPr lang="en-US" altLang="en-US" dirty="0">
                <a:latin typeface="Times New Roman" panose="02020603050405020304" pitchFamily="18" charset="0"/>
                <a:cs typeface="Times New Roman" panose="02020603050405020304" pitchFamily="18" charset="0"/>
              </a:rPr>
              <a:t>Emergency Procedures</a:t>
            </a:r>
          </a:p>
          <a:p>
            <a:pPr>
              <a:defRPr/>
            </a:pPr>
            <a:endParaRPr lang="en-US" altLang="en-US" sz="1743" dirty="0">
              <a:latin typeface="Arial" panose="020B0604020202020204" pitchFamily="34" charset="0"/>
            </a:endParaRPr>
          </a:p>
          <a:p>
            <a:pPr>
              <a:defRPr/>
            </a:pPr>
            <a:endParaRPr lang="en-US" altLang="en-US" sz="1743" dirty="0">
              <a:latin typeface="Arial" panose="020B0604020202020204" pitchFamily="34" charset="0"/>
            </a:endParaRPr>
          </a:p>
        </p:txBody>
      </p:sp>
      <p:sp>
        <p:nvSpPr>
          <p:cNvPr id="14340" name="Rectangle 6"/>
          <p:cNvSpPr>
            <a:spLocks noChangeArrowheads="1"/>
          </p:cNvSpPr>
          <p:nvPr/>
        </p:nvSpPr>
        <p:spPr bwMode="auto">
          <a:xfrm>
            <a:off x="4038600" y="1770064"/>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500" b="1">
                <a:solidFill>
                  <a:schemeClr val="tx1"/>
                </a:solidFill>
                <a:latin typeface="Arial" panose="020B0604020202020204" pitchFamily="34" charset="0"/>
              </a:defRPr>
            </a:lvl1pPr>
            <a:lvl2pPr marL="742950" indent="-285750" eaLnBrk="0" hangingPunct="0">
              <a:defRPr sz="3500" b="1">
                <a:solidFill>
                  <a:schemeClr val="tx1"/>
                </a:solidFill>
                <a:latin typeface="Arial" panose="020B0604020202020204" pitchFamily="34" charset="0"/>
              </a:defRPr>
            </a:lvl2pPr>
            <a:lvl3pPr marL="1143000" indent="-228600" eaLnBrk="0" hangingPunct="0">
              <a:defRPr sz="3500" b="1">
                <a:solidFill>
                  <a:schemeClr val="tx1"/>
                </a:solidFill>
                <a:latin typeface="Arial" panose="020B0604020202020204" pitchFamily="34" charset="0"/>
              </a:defRPr>
            </a:lvl3pPr>
            <a:lvl4pPr marL="1600200" indent="-228600" eaLnBrk="0" hangingPunct="0">
              <a:defRPr sz="3500" b="1">
                <a:solidFill>
                  <a:schemeClr val="tx1"/>
                </a:solidFill>
                <a:latin typeface="Arial" panose="020B0604020202020204" pitchFamily="34" charset="0"/>
              </a:defRPr>
            </a:lvl4pPr>
            <a:lvl5pPr marL="2057400" indent="-228600" eaLnBrk="0" hangingPunct="0">
              <a:defRPr sz="35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5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5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5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500" b="1">
                <a:solidFill>
                  <a:schemeClr val="tx1"/>
                </a:solidFill>
                <a:latin typeface="Arial" panose="020B0604020202020204" pitchFamily="34" charset="0"/>
              </a:defRPr>
            </a:lvl9pPr>
          </a:lstStyle>
          <a:p>
            <a:pPr eaLnBrk="1" hangingPunct="1">
              <a:defRPr/>
            </a:pPr>
            <a:endParaRPr lang="en-US" altLang="en-US" sz="3211" dirty="0"/>
          </a:p>
        </p:txBody>
      </p:sp>
      <p:pic>
        <p:nvPicPr>
          <p:cNvPr id="160773" name="Picture 452" descr="1186154221_Heat-220x165"/>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7222958" y="2355851"/>
            <a:ext cx="3810000" cy="37290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8862648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p:cTn id="7" dur="1000" fill="hold"/>
                                        <p:tgtEl>
                                          <p:spTgt spid="1946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46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46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460">
                                            <p:txEl>
                                              <p:pRg st="1" end="1"/>
                                            </p:txEl>
                                          </p:spTgt>
                                        </p:tgtEl>
                                        <p:attrNameLst>
                                          <p:attrName>style.visibility</p:attrName>
                                        </p:attrNameLst>
                                      </p:cBhvr>
                                      <p:to>
                                        <p:strVal val="visible"/>
                                      </p:to>
                                    </p:set>
                                    <p:anim calcmode="lin" valueType="num">
                                      <p:cBhvr>
                                        <p:cTn id="15" dur="1000" fill="hold"/>
                                        <p:tgtEl>
                                          <p:spTgt spid="1946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946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946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46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460">
                                            <p:txEl>
                                              <p:pRg st="2" end="2"/>
                                            </p:txEl>
                                          </p:spTgt>
                                        </p:tgtEl>
                                        <p:attrNameLst>
                                          <p:attrName>style.visibility</p:attrName>
                                        </p:attrNameLst>
                                      </p:cBhvr>
                                      <p:to>
                                        <p:strVal val="visible"/>
                                      </p:to>
                                    </p:set>
                                    <p:anim calcmode="lin" valueType="num">
                                      <p:cBhvr>
                                        <p:cTn id="23" dur="1000" fill="hold"/>
                                        <p:tgtEl>
                                          <p:spTgt spid="1946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946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946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46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460">
                                            <p:txEl>
                                              <p:pRg st="3" end="3"/>
                                            </p:txEl>
                                          </p:spTgt>
                                        </p:tgtEl>
                                        <p:attrNameLst>
                                          <p:attrName>style.visibility</p:attrName>
                                        </p:attrNameLst>
                                      </p:cBhvr>
                                      <p:to>
                                        <p:strVal val="visible"/>
                                      </p:to>
                                    </p:set>
                                    <p:anim calcmode="lin" valueType="num">
                                      <p:cBhvr>
                                        <p:cTn id="31" dur="1000" fill="hold"/>
                                        <p:tgtEl>
                                          <p:spTgt spid="1946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946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946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46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460">
                                            <p:txEl>
                                              <p:pRg st="4" end="4"/>
                                            </p:txEl>
                                          </p:spTgt>
                                        </p:tgtEl>
                                        <p:attrNameLst>
                                          <p:attrName>style.visibility</p:attrName>
                                        </p:attrNameLst>
                                      </p:cBhvr>
                                      <p:to>
                                        <p:strVal val="visible"/>
                                      </p:to>
                                    </p:set>
                                    <p:anim calcmode="lin" valueType="num">
                                      <p:cBhvr>
                                        <p:cTn id="39" dur="1000" fill="hold"/>
                                        <p:tgtEl>
                                          <p:spTgt spid="19460">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9460">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946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46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460">
                                            <p:txEl>
                                              <p:pRg st="5" end="5"/>
                                            </p:txEl>
                                          </p:spTgt>
                                        </p:tgtEl>
                                        <p:attrNameLst>
                                          <p:attrName>style.visibility</p:attrName>
                                        </p:attrNameLst>
                                      </p:cBhvr>
                                      <p:to>
                                        <p:strVal val="visible"/>
                                      </p:to>
                                    </p:set>
                                    <p:anim calcmode="lin" valueType="num">
                                      <p:cBhvr>
                                        <p:cTn id="47" dur="1000" fill="hold"/>
                                        <p:tgtEl>
                                          <p:spTgt spid="19460">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9460">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946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46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460">
                                            <p:txEl>
                                              <p:pRg st="6" end="6"/>
                                            </p:txEl>
                                          </p:spTgt>
                                        </p:tgtEl>
                                        <p:attrNameLst>
                                          <p:attrName>style.visibility</p:attrName>
                                        </p:attrNameLst>
                                      </p:cBhvr>
                                      <p:to>
                                        <p:strVal val="visible"/>
                                      </p:to>
                                    </p:set>
                                    <p:anim calcmode="lin" valueType="num">
                                      <p:cBhvr>
                                        <p:cTn id="55" dur="1000" fill="hold"/>
                                        <p:tgtEl>
                                          <p:spTgt spid="19460">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9460">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9460">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460">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460">
                                            <p:txEl>
                                              <p:pRg st="7" end="7"/>
                                            </p:txEl>
                                          </p:spTgt>
                                        </p:tgtEl>
                                        <p:attrNameLst>
                                          <p:attrName>style.visibility</p:attrName>
                                        </p:attrNameLst>
                                      </p:cBhvr>
                                      <p:to>
                                        <p:strVal val="visible"/>
                                      </p:to>
                                    </p:set>
                                    <p:anim calcmode="lin" valueType="num">
                                      <p:cBhvr>
                                        <p:cTn id="63" dur="1000" fill="hold"/>
                                        <p:tgtEl>
                                          <p:spTgt spid="19460">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9460">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9460">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460">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uiExpand="1"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1058778" y="497305"/>
            <a:ext cx="10034337" cy="609600"/>
          </a:xfrm>
        </p:spPr>
        <p:txBody>
          <a:bodyPr>
            <a:noAutofit/>
          </a:bodyPr>
          <a:lstStyle/>
          <a:p>
            <a:pPr algn="ctr" eaLnBrk="1" hangingPunct="1"/>
            <a:r>
              <a:rPr lang="en-US" altLang="en-US" b="1" dirty="0">
                <a:latin typeface="Times New Roman" panose="02020603050405020304" pitchFamily="18" charset="0"/>
                <a:cs typeface="Times New Roman" panose="02020603050405020304" pitchFamily="18" charset="0"/>
              </a:rPr>
              <a:t>Remember</a:t>
            </a:r>
          </a:p>
        </p:txBody>
      </p:sp>
      <p:sp>
        <p:nvSpPr>
          <p:cNvPr id="158723" name="Rectangle 3"/>
          <p:cNvSpPr>
            <a:spLocks noGrp="1" noChangeArrowheads="1"/>
          </p:cNvSpPr>
          <p:nvPr>
            <p:ph type="body" idx="4294967295"/>
          </p:nvPr>
        </p:nvSpPr>
        <p:spPr>
          <a:xfrm>
            <a:off x="1058778" y="1371600"/>
            <a:ext cx="10034337" cy="5305926"/>
          </a:xfrm>
        </p:spPr>
        <p:txBody>
          <a:bodyPr>
            <a:normAutofit/>
          </a:bodyPr>
          <a:lstStyle/>
          <a:p>
            <a:pPr eaLnBrk="1" hangingPunct="1">
              <a:spcAft>
                <a:spcPts val="600"/>
              </a:spcAft>
            </a:pPr>
            <a:r>
              <a:rPr lang="en-US" altLang="en-US" dirty="0">
                <a:latin typeface="Times New Roman" panose="02020603050405020304" pitchFamily="18" charset="0"/>
                <a:cs typeface="Times New Roman" panose="02020603050405020304" pitchFamily="18" charset="0"/>
              </a:rPr>
              <a:t>Drink water frequently !!</a:t>
            </a:r>
          </a:p>
          <a:p>
            <a:pPr eaLnBrk="1" hangingPunct="1">
              <a:spcAft>
                <a:spcPts val="600"/>
              </a:spcAft>
            </a:pPr>
            <a:r>
              <a:rPr lang="en-US" altLang="en-US" dirty="0">
                <a:latin typeface="Times New Roman" panose="02020603050405020304" pitchFamily="18" charset="0"/>
                <a:cs typeface="Times New Roman" panose="02020603050405020304" pitchFamily="18" charset="0"/>
              </a:rPr>
              <a:t>Know the signs and symptoms of heat related illnesses</a:t>
            </a:r>
          </a:p>
          <a:p>
            <a:pPr eaLnBrk="1" hangingPunct="1">
              <a:spcAft>
                <a:spcPts val="600"/>
              </a:spcAft>
            </a:pPr>
            <a:r>
              <a:rPr lang="en-US" altLang="en-US" dirty="0">
                <a:latin typeface="Times New Roman" panose="02020603050405020304" pitchFamily="18" charset="0"/>
                <a:cs typeface="Times New Roman" panose="02020603050405020304" pitchFamily="18" charset="0"/>
              </a:rPr>
              <a:t>Consider sports drinks when sweating a lot</a:t>
            </a:r>
          </a:p>
          <a:p>
            <a:pPr eaLnBrk="1" hangingPunct="1">
              <a:spcAft>
                <a:spcPts val="600"/>
              </a:spcAft>
            </a:pPr>
            <a:r>
              <a:rPr lang="en-US" altLang="en-US" dirty="0">
                <a:latin typeface="Times New Roman" panose="02020603050405020304" pitchFamily="18" charset="0"/>
                <a:cs typeface="Times New Roman" panose="02020603050405020304" pitchFamily="18" charset="0"/>
              </a:rPr>
              <a:t>Avoid alcohol, caffeinated drinks, and heavy meals </a:t>
            </a:r>
          </a:p>
          <a:p>
            <a:pPr eaLnBrk="1" hangingPunct="1">
              <a:spcAft>
                <a:spcPts val="600"/>
              </a:spcAft>
            </a:pPr>
            <a:r>
              <a:rPr lang="en-US" altLang="en-US" dirty="0">
                <a:latin typeface="Times New Roman" panose="02020603050405020304" pitchFamily="18" charset="0"/>
                <a:cs typeface="Times New Roman" panose="02020603050405020304" pitchFamily="18" charset="0"/>
              </a:rPr>
              <a:t>Acclimate</a:t>
            </a:r>
          </a:p>
          <a:p>
            <a:pPr eaLnBrk="1" hangingPunct="1">
              <a:spcAft>
                <a:spcPts val="600"/>
              </a:spcAft>
            </a:pPr>
            <a:r>
              <a:rPr lang="en-US" altLang="en-US" dirty="0">
                <a:latin typeface="Times New Roman" panose="02020603050405020304" pitchFamily="18" charset="0"/>
                <a:cs typeface="Times New Roman" panose="02020603050405020304" pitchFamily="18" charset="0"/>
              </a:rPr>
              <a:t>Wear appropriate clothing</a:t>
            </a:r>
          </a:p>
          <a:p>
            <a:pPr eaLnBrk="1" hangingPunct="1">
              <a:spcAft>
                <a:spcPts val="600"/>
              </a:spcAft>
            </a:pPr>
            <a:r>
              <a:rPr lang="en-US" altLang="en-US" dirty="0">
                <a:latin typeface="Times New Roman" panose="02020603050405020304" pitchFamily="18" charset="0"/>
                <a:cs typeface="Times New Roman" panose="02020603050405020304" pitchFamily="18" charset="0"/>
              </a:rPr>
              <a:t>Take regular breaks in a shaded cool area</a:t>
            </a:r>
          </a:p>
          <a:p>
            <a:pPr eaLnBrk="1" hangingPunct="1">
              <a:spcAft>
                <a:spcPts val="600"/>
              </a:spcAft>
            </a:pPr>
            <a:r>
              <a:rPr lang="en-US" altLang="en-US" dirty="0">
                <a:latin typeface="Times New Roman" panose="02020603050405020304" pitchFamily="18" charset="0"/>
                <a:cs typeface="Times New Roman" panose="02020603050405020304" pitchFamily="18" charset="0"/>
              </a:rPr>
              <a:t>Keep an eye on your buddy!</a:t>
            </a:r>
          </a:p>
        </p:txBody>
      </p:sp>
    </p:spTree>
    <p:extLst>
      <p:ext uri="{BB962C8B-B14F-4D97-AF65-F5344CB8AC3E}">
        <p14:creationId xmlns:p14="http://schemas.microsoft.com/office/powerpoint/2010/main" val="188908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8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8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7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87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872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8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extLst>
              <a:ext uri="{BEBA8EAE-BF5A-486C-A8C5-ECC9F3942E4B}">
                <a14:imgProps xmlns:a14="http://schemas.microsoft.com/office/drawing/2010/main">
                  <a14:imgLayer r:embed="rId3">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1202" name="Rectangle 2"/>
          <p:cNvSpPr>
            <a:spLocks noGrp="1"/>
          </p:cNvSpPr>
          <p:nvPr>
            <p:ph type="title"/>
          </p:nvPr>
        </p:nvSpPr>
        <p:spPr>
          <a:xfrm>
            <a:off x="1046747" y="3011905"/>
            <a:ext cx="10094495" cy="1143000"/>
          </a:xfrm>
        </p:spPr>
        <p:txBody>
          <a:bodyPr>
            <a:noAutofit/>
          </a:bodyPr>
          <a:lstStyle/>
          <a:p>
            <a:pPr algn="ctr">
              <a:defRPr/>
            </a:pPr>
            <a:r>
              <a:rPr lang="en-US" altLang="en-US" sz="8800" b="1" dirty="0">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549536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069848" y="220098"/>
            <a:ext cx="10049256" cy="1143000"/>
          </a:xfrm>
        </p:spPr>
        <p:txBody>
          <a:bodyPr rtlCol="0">
            <a:normAutofit/>
          </a:bodyPr>
          <a:lstStyle/>
          <a:p>
            <a:pPr algn="ctr">
              <a:defRPr/>
            </a:pPr>
            <a:r>
              <a:rPr lang="en-US" b="1" dirty="0">
                <a:latin typeface="Times New Roman" panose="02020603050405020304" pitchFamily="18" charset="0"/>
                <a:cs typeface="Times New Roman" panose="02020603050405020304" pitchFamily="18" charset="0"/>
              </a:rPr>
              <a:t>Crew Leaders Responsibilities</a:t>
            </a:r>
          </a:p>
        </p:txBody>
      </p:sp>
      <p:sp>
        <p:nvSpPr>
          <p:cNvPr id="140291" name="Rectangle 3"/>
          <p:cNvSpPr>
            <a:spLocks noGrp="1" noChangeArrowheads="1"/>
          </p:cNvSpPr>
          <p:nvPr>
            <p:ph idx="1"/>
          </p:nvPr>
        </p:nvSpPr>
        <p:spPr>
          <a:xfrm>
            <a:off x="1069848" y="1363098"/>
            <a:ext cx="10049256" cy="5097860"/>
          </a:xfrm>
        </p:spPr>
        <p:txBody>
          <a:bodyPr>
            <a:noAutofit/>
          </a:bodyPr>
          <a:lstStyle/>
          <a:p>
            <a:pPr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Understand, implement, maintain and enforce safety rules</a:t>
            </a:r>
          </a:p>
          <a:p>
            <a:pPr lvl="1">
              <a:spcBef>
                <a:spcPts val="600"/>
              </a:spcBef>
              <a:spcAft>
                <a:spcPts val="600"/>
              </a:spcAft>
            </a:pPr>
            <a:r>
              <a:rPr lang="en-US" altLang="en-US" dirty="0">
                <a:latin typeface="Times New Roman" panose="02020603050405020304" pitchFamily="18" charset="0"/>
                <a:cs typeface="Times New Roman" panose="02020603050405020304" pitchFamily="18" charset="0"/>
              </a:rPr>
              <a:t>If the plan is not safe communicate with Caltrans, Regroup to a Safe Zone and Re-plan the safest strategy for work order </a:t>
            </a:r>
          </a:p>
          <a:p>
            <a:pPr>
              <a:spcBef>
                <a:spcPts val="600"/>
              </a:spcBef>
              <a:spcAft>
                <a:spcPts val="600"/>
              </a:spcAft>
            </a:pPr>
            <a:r>
              <a:rPr lang="en-US" altLang="en-US" dirty="0">
                <a:latin typeface="Times New Roman" panose="02020603050405020304" pitchFamily="18" charset="0"/>
                <a:cs typeface="Times New Roman" panose="02020603050405020304" pitchFamily="18" charset="0"/>
              </a:rPr>
              <a:t>Plan the work to ensure each employee has adequate space </a:t>
            </a:r>
          </a:p>
          <a:p>
            <a:pPr>
              <a:spcBef>
                <a:spcPts val="600"/>
              </a:spcBef>
              <a:spcAft>
                <a:spcPts val="600"/>
              </a:spcAft>
            </a:pPr>
            <a:r>
              <a:rPr lang="en-US" altLang="en-US" dirty="0">
                <a:latin typeface="Times New Roman" panose="02020603050405020304" pitchFamily="18" charset="0"/>
                <a:cs typeface="Times New Roman" panose="02020603050405020304" pitchFamily="18" charset="0"/>
              </a:rPr>
              <a:t>Ensure employees understand how to work safely</a:t>
            </a:r>
          </a:p>
          <a:p>
            <a:pPr lvl="1">
              <a:spcBef>
                <a:spcPts val="600"/>
              </a:spcBef>
              <a:spcAft>
                <a:spcPts val="600"/>
              </a:spcAft>
            </a:pPr>
            <a:r>
              <a:rPr lang="en-US" altLang="en-US" dirty="0">
                <a:latin typeface="Times New Roman" panose="02020603050405020304" pitchFamily="18" charset="0"/>
                <a:cs typeface="Times New Roman" panose="02020603050405020304" pitchFamily="18" charset="0"/>
              </a:rPr>
              <a:t>Pre-operational safety briefings, Tailgates, PPE’s, Chapter 8, and CSOP’s </a:t>
            </a:r>
          </a:p>
          <a:p>
            <a:pPr eaLnBrk="1" hangingPunct="1">
              <a:spcBef>
                <a:spcPts val="600"/>
              </a:spcBef>
              <a:spcAft>
                <a:spcPts val="600"/>
              </a:spcAft>
            </a:pPr>
            <a:r>
              <a:rPr lang="en-US" altLang="en-US" dirty="0">
                <a:latin typeface="Times New Roman" panose="02020603050405020304" pitchFamily="18" charset="0"/>
                <a:cs typeface="Times New Roman" panose="02020603050405020304" pitchFamily="18" charset="0"/>
              </a:rPr>
              <a:t>Provide necessary equipment to complete assigned tasks safely</a:t>
            </a:r>
          </a:p>
          <a:p>
            <a:pPr>
              <a:spcBef>
                <a:spcPts val="600"/>
              </a:spcBef>
              <a:spcAft>
                <a:spcPts val="600"/>
              </a:spcAft>
            </a:pPr>
            <a:r>
              <a:rPr lang="en-US" altLang="en-US" dirty="0">
                <a:latin typeface="Times New Roman" panose="02020603050405020304" pitchFamily="18" charset="0"/>
                <a:cs typeface="Times New Roman" panose="02020603050405020304" pitchFamily="18" charset="0"/>
              </a:rPr>
              <a:t>Pre and Post inspections of Vehicle, Trailer and Equipment</a:t>
            </a:r>
          </a:p>
          <a:p>
            <a:pPr>
              <a:spcBef>
                <a:spcPts val="600"/>
              </a:spcBef>
              <a:spcAft>
                <a:spcPts val="600"/>
              </a:spcAft>
            </a:pPr>
            <a:r>
              <a:rPr lang="en-US" altLang="en-US" dirty="0">
                <a:latin typeface="Times New Roman" panose="02020603050405020304" pitchFamily="18" charset="0"/>
                <a:cs typeface="Times New Roman" panose="02020603050405020304" pitchFamily="18" charset="0"/>
              </a:rPr>
              <a:t>Trained in First Aid and Maintain all First Aid Kits </a:t>
            </a:r>
          </a:p>
          <a:p>
            <a:pPr>
              <a:spcBef>
                <a:spcPts val="600"/>
              </a:spcBef>
              <a:spcAft>
                <a:spcPts val="600"/>
              </a:spcAft>
            </a:pPr>
            <a:r>
              <a:rPr lang="en-US" altLang="en-US" dirty="0">
                <a:latin typeface="Times New Roman" panose="02020603050405020304" pitchFamily="18" charset="0"/>
                <a:cs typeface="Times New Roman" panose="02020603050405020304" pitchFamily="18" charset="0"/>
              </a:rPr>
              <a:t>Conduct post-job discussion</a:t>
            </a:r>
          </a:p>
        </p:txBody>
      </p:sp>
    </p:spTree>
    <p:extLst>
      <p:ext uri="{BB962C8B-B14F-4D97-AF65-F5344CB8AC3E}">
        <p14:creationId xmlns:p14="http://schemas.microsoft.com/office/powerpoint/2010/main" val="4274368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blinds(horizontal)">
                                      <p:cBhvr>
                                        <p:cTn id="7" dur="500"/>
                                        <p:tgtEl>
                                          <p:spTgt spid="140291">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0291">
                                            <p:txEl>
                                              <p:pRg st="1" end="1"/>
                                            </p:txEl>
                                          </p:spTgt>
                                        </p:tgtEl>
                                        <p:attrNameLst>
                                          <p:attrName>style.visibility</p:attrName>
                                        </p:attrNameLst>
                                      </p:cBhvr>
                                      <p:to>
                                        <p:strVal val="visible"/>
                                      </p:to>
                                    </p:set>
                                    <p:animEffect transition="in" filter="blinds(horizontal)">
                                      <p:cBhvr>
                                        <p:cTn id="10" dur="500"/>
                                        <p:tgtEl>
                                          <p:spTgt spid="1402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0291">
                                            <p:txEl>
                                              <p:pRg st="2" end="2"/>
                                            </p:txEl>
                                          </p:spTgt>
                                        </p:tgtEl>
                                        <p:attrNameLst>
                                          <p:attrName>style.visibility</p:attrName>
                                        </p:attrNameLst>
                                      </p:cBhvr>
                                      <p:to>
                                        <p:strVal val="visible"/>
                                      </p:to>
                                    </p:set>
                                    <p:animEffect transition="in" filter="blinds(horizontal)">
                                      <p:cBhvr>
                                        <p:cTn id="15" dur="500"/>
                                        <p:tgtEl>
                                          <p:spTgt spid="14029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0291">
                                            <p:txEl>
                                              <p:pRg st="3" end="3"/>
                                            </p:txEl>
                                          </p:spTgt>
                                        </p:tgtEl>
                                        <p:attrNameLst>
                                          <p:attrName>style.visibility</p:attrName>
                                        </p:attrNameLst>
                                      </p:cBhvr>
                                      <p:to>
                                        <p:strVal val="visible"/>
                                      </p:to>
                                    </p:set>
                                    <p:animEffect transition="in" filter="blinds(horizontal)">
                                      <p:cBhvr>
                                        <p:cTn id="20" dur="500"/>
                                        <p:tgtEl>
                                          <p:spTgt spid="140291">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40291">
                                            <p:txEl>
                                              <p:pRg st="4" end="4"/>
                                            </p:txEl>
                                          </p:spTgt>
                                        </p:tgtEl>
                                        <p:attrNameLst>
                                          <p:attrName>style.visibility</p:attrName>
                                        </p:attrNameLst>
                                      </p:cBhvr>
                                      <p:to>
                                        <p:strVal val="visible"/>
                                      </p:to>
                                    </p:set>
                                    <p:animEffect transition="in" filter="blinds(horizontal)">
                                      <p:cBhvr>
                                        <p:cTn id="23" dur="500"/>
                                        <p:tgtEl>
                                          <p:spTgt spid="140291">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0291">
                                            <p:txEl>
                                              <p:pRg st="5" end="5"/>
                                            </p:txEl>
                                          </p:spTgt>
                                        </p:tgtEl>
                                        <p:attrNameLst>
                                          <p:attrName>style.visibility</p:attrName>
                                        </p:attrNameLst>
                                      </p:cBhvr>
                                      <p:to>
                                        <p:strVal val="visible"/>
                                      </p:to>
                                    </p:set>
                                    <p:animEffect transition="in" filter="blinds(horizontal)">
                                      <p:cBhvr>
                                        <p:cTn id="28" dur="500"/>
                                        <p:tgtEl>
                                          <p:spTgt spid="14029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0291">
                                            <p:txEl>
                                              <p:pRg st="6" end="6"/>
                                            </p:txEl>
                                          </p:spTgt>
                                        </p:tgtEl>
                                        <p:attrNameLst>
                                          <p:attrName>style.visibility</p:attrName>
                                        </p:attrNameLst>
                                      </p:cBhvr>
                                      <p:to>
                                        <p:strVal val="visible"/>
                                      </p:to>
                                    </p:set>
                                    <p:animEffect transition="in" filter="blinds(horizontal)">
                                      <p:cBhvr>
                                        <p:cTn id="33" dur="500"/>
                                        <p:tgtEl>
                                          <p:spTgt spid="14029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0291">
                                            <p:txEl>
                                              <p:pRg st="7" end="7"/>
                                            </p:txEl>
                                          </p:spTgt>
                                        </p:tgtEl>
                                        <p:attrNameLst>
                                          <p:attrName>style.visibility</p:attrName>
                                        </p:attrNameLst>
                                      </p:cBhvr>
                                      <p:to>
                                        <p:strVal val="visible"/>
                                      </p:to>
                                    </p:set>
                                    <p:animEffect transition="in" filter="blinds(horizontal)">
                                      <p:cBhvr>
                                        <p:cTn id="38" dur="500"/>
                                        <p:tgtEl>
                                          <p:spTgt spid="14029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40291">
                                            <p:txEl>
                                              <p:pRg st="8" end="8"/>
                                            </p:txEl>
                                          </p:spTgt>
                                        </p:tgtEl>
                                        <p:attrNameLst>
                                          <p:attrName>style.visibility</p:attrName>
                                        </p:attrNameLst>
                                      </p:cBhvr>
                                      <p:to>
                                        <p:strVal val="visible"/>
                                      </p:to>
                                    </p:set>
                                    <p:animEffect transition="in" filter="blinds(horizontal)">
                                      <p:cBhvr>
                                        <p:cTn id="43" dur="500"/>
                                        <p:tgtEl>
                                          <p:spTgt spid="140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extLst>
              <a:ext uri="{BEBA8EAE-BF5A-486C-A8C5-ECC9F3942E4B}">
                <a14:imgProps xmlns:a14="http://schemas.microsoft.com/office/drawing/2010/main">
                  <a14:imgLayer r:embed="rId4">
                    <a14:imgEffect>
                      <a14:artisticPhotocopy trans="63000"/>
                    </a14:imgEffect>
                    <a14:imgEffect>
                      <a14:colorTemperature colorTemp="6850"/>
                    </a14:imgEffect>
                    <a14:imgEffect>
                      <a14:saturation sat="186000"/>
                    </a14:imgEffect>
                    <a14:imgEffect>
                      <a14:brightnessContrast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78992" y="56148"/>
            <a:ext cx="10058400" cy="1143000"/>
          </a:xfrm>
        </p:spPr>
        <p:txBody>
          <a:bodyPr rtlCol="0"/>
          <a:lstStyle/>
          <a:p>
            <a:pPr algn="ctr">
              <a:defRPr/>
            </a:pPr>
            <a:r>
              <a:rPr lang="en-US" b="1" dirty="0">
                <a:latin typeface="Times New Roman" panose="02020603050405020304" pitchFamily="18" charset="0"/>
                <a:cs typeface="Times New Roman" panose="02020603050405020304" pitchFamily="18" charset="0"/>
              </a:rPr>
              <a:t>Crew Members Responsibilities</a:t>
            </a:r>
          </a:p>
        </p:txBody>
      </p:sp>
      <p:sp>
        <p:nvSpPr>
          <p:cNvPr id="10243" name="Rectangle 3"/>
          <p:cNvSpPr>
            <a:spLocks noGrp="1" noChangeArrowheads="1"/>
          </p:cNvSpPr>
          <p:nvPr>
            <p:ph idx="1"/>
          </p:nvPr>
        </p:nvSpPr>
        <p:spPr>
          <a:xfrm>
            <a:off x="1078992" y="1199148"/>
            <a:ext cx="10058400" cy="5658852"/>
          </a:xfrm>
        </p:spPr>
        <p:txBody>
          <a:bodyPr>
            <a:noAutofit/>
          </a:bodyPr>
          <a:lstStyle/>
          <a:p>
            <a:pPr eaLnBrk="1" hangingPunct="1">
              <a:spcAft>
                <a:spcPts val="600"/>
              </a:spcAft>
            </a:pPr>
            <a:r>
              <a:rPr lang="en-US" altLang="en-US" dirty="0">
                <a:latin typeface="Times New Roman" panose="02020603050405020304" pitchFamily="18" charset="0"/>
                <a:cs typeface="Times New Roman" panose="02020603050405020304" pitchFamily="18" charset="0"/>
              </a:rPr>
              <a:t>Follow all safety rules/policies</a:t>
            </a:r>
          </a:p>
          <a:p>
            <a:pPr eaLnBrk="1" hangingPunct="1">
              <a:spcAft>
                <a:spcPts val="600"/>
              </a:spcAft>
            </a:pPr>
            <a:r>
              <a:rPr lang="en-US" altLang="en-US" dirty="0">
                <a:latin typeface="Times New Roman" panose="02020603050405020304" pitchFamily="18" charset="0"/>
                <a:cs typeface="Times New Roman" panose="02020603050405020304" pitchFamily="18" charset="0"/>
              </a:rPr>
              <a:t>Report all injuries/illnesses, hazardous conditions to supervisor</a:t>
            </a:r>
          </a:p>
          <a:p>
            <a:pPr eaLnBrk="1" hangingPunct="1">
              <a:spcAft>
                <a:spcPts val="600"/>
              </a:spcAft>
            </a:pPr>
            <a:r>
              <a:rPr lang="en-US" altLang="en-US" dirty="0">
                <a:latin typeface="Times New Roman" panose="02020603050405020304" pitchFamily="18" charset="0"/>
                <a:cs typeface="Times New Roman" panose="02020603050405020304" pitchFamily="18" charset="0"/>
              </a:rPr>
              <a:t>Be free from the effects of medication, controlled substances, alcohol, or illnesses</a:t>
            </a:r>
          </a:p>
          <a:p>
            <a:pPr eaLnBrk="1" hangingPunct="1">
              <a:spcAft>
                <a:spcPts val="600"/>
              </a:spcAft>
            </a:pPr>
            <a:r>
              <a:rPr lang="en-US" altLang="en-US" dirty="0">
                <a:latin typeface="Times New Roman" panose="02020603050405020304" pitchFamily="18" charset="0"/>
                <a:cs typeface="Times New Roman" panose="02020603050405020304" pitchFamily="18" charset="0"/>
              </a:rPr>
              <a:t>Notify supervisors of any personal Medical condition or prescribed medication use that might impair ability to perform duties</a:t>
            </a:r>
          </a:p>
          <a:p>
            <a:pPr eaLnBrk="1" hangingPunct="1">
              <a:spcAft>
                <a:spcPts val="600"/>
              </a:spcAft>
            </a:pPr>
            <a:r>
              <a:rPr lang="en-US" altLang="en-US" dirty="0">
                <a:latin typeface="Times New Roman" panose="02020603050405020304" pitchFamily="18" charset="0"/>
                <a:cs typeface="Times New Roman" panose="02020603050405020304" pitchFamily="18" charset="0"/>
              </a:rPr>
              <a:t>Report to supervisor any behavior by co-worker that indicates that they are not fit for duty</a:t>
            </a:r>
          </a:p>
          <a:p>
            <a:pPr eaLnBrk="1" hangingPunct="1">
              <a:spcAft>
                <a:spcPts val="600"/>
              </a:spcAft>
            </a:pPr>
            <a:r>
              <a:rPr lang="en-US" altLang="en-US" dirty="0">
                <a:latin typeface="Times New Roman" panose="02020603050405020304" pitchFamily="18" charset="0"/>
                <a:cs typeface="Times New Roman" panose="02020603050405020304" pitchFamily="18" charset="0"/>
              </a:rPr>
              <a:t>Do everything reasonably necessary to protect your own safety and that of your co-workers</a:t>
            </a:r>
          </a:p>
          <a:p>
            <a:pPr eaLnBrk="1" hangingPunct="1">
              <a:spcAft>
                <a:spcPts val="600"/>
              </a:spcAft>
            </a:pPr>
            <a:r>
              <a:rPr lang="en-US" altLang="en-US" dirty="0">
                <a:latin typeface="Times New Roman" panose="02020603050405020304" pitchFamily="18" charset="0"/>
                <a:cs typeface="Times New Roman" panose="02020603050405020304" pitchFamily="18" charset="0"/>
              </a:rPr>
              <a:t>Be the best You! </a:t>
            </a:r>
          </a:p>
        </p:txBody>
      </p:sp>
    </p:spTree>
    <p:extLst>
      <p:ext uri="{BB962C8B-B14F-4D97-AF65-F5344CB8AC3E}">
        <p14:creationId xmlns:p14="http://schemas.microsoft.com/office/powerpoint/2010/main" val="145489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blinds(horizontal)">
                                      <p:cBhvr>
                                        <p:cTn id="22" dur="500"/>
                                        <p:tgtEl>
                                          <p:spTgt spid="102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27" dur="500"/>
                                        <p:tgtEl>
                                          <p:spTgt spid="102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blinds(horizontal)">
                                      <p:cBhvr>
                                        <p:cTn id="32" dur="500"/>
                                        <p:tgtEl>
                                          <p:spTgt spid="102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Effect transition="in" filter="blinds(horizontal)">
                                      <p:cBhvr>
                                        <p:cTn id="37"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2645</TotalTime>
  <Words>10429</Words>
  <Application>Microsoft Office PowerPoint</Application>
  <PresentationFormat>Widescreen</PresentationFormat>
  <Paragraphs>884</Paragraphs>
  <Slides>77</Slides>
  <Notes>61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Calibri</vt:lpstr>
      <vt:lpstr>Calibri Light</vt:lpstr>
      <vt:lpstr>Impact</vt:lpstr>
      <vt:lpstr>Symbol</vt:lpstr>
      <vt:lpstr>Tahoma</vt:lpstr>
      <vt:lpstr>Times New Roman</vt:lpstr>
      <vt:lpstr>Verdana</vt:lpstr>
      <vt:lpstr>Wingdings</vt:lpstr>
      <vt:lpstr>Wingdings 2</vt:lpstr>
      <vt:lpstr>Office Theme</vt:lpstr>
      <vt:lpstr>Roadside Safety Training</vt:lpstr>
      <vt:lpstr>Back 2 Work History</vt:lpstr>
      <vt:lpstr>Back 2 Work Family</vt:lpstr>
      <vt:lpstr>B2W Mission</vt:lpstr>
      <vt:lpstr>Todays Objectives</vt:lpstr>
      <vt:lpstr>Scope of Work</vt:lpstr>
      <vt:lpstr>PowerPoint Presentation</vt:lpstr>
      <vt:lpstr>Crew Leaders Responsibilities</vt:lpstr>
      <vt:lpstr>Crew Members Responsibilities</vt:lpstr>
      <vt:lpstr>Safety on the Job is #1</vt:lpstr>
      <vt:lpstr>Caltrans Safety Guidelines </vt:lpstr>
      <vt:lpstr>Safety Preparation</vt:lpstr>
      <vt:lpstr>Proper Work Clothing </vt:lpstr>
      <vt:lpstr>Required Personal Protective Equipment  Provided by Employer; No Caltrans Logo’s </vt:lpstr>
      <vt:lpstr>Warning</vt:lpstr>
      <vt:lpstr>PowerPoint Presentation</vt:lpstr>
      <vt:lpstr>We have no control over what the motorist do…</vt:lpstr>
      <vt:lpstr>PowerPoint Presentation</vt:lpstr>
      <vt:lpstr>Working Near Moving Traffic</vt:lpstr>
      <vt:lpstr>Protective Vehicles</vt:lpstr>
      <vt:lpstr>Protection from Moving Traffic</vt:lpstr>
      <vt:lpstr>Lookouts</vt:lpstr>
      <vt:lpstr>PowerPoint Presentation</vt:lpstr>
      <vt:lpstr>On/Off ramps-Quad areas-Gore points</vt:lpstr>
      <vt:lpstr>PowerPoint Presentation</vt:lpstr>
      <vt:lpstr>PowerPoint Presentation</vt:lpstr>
      <vt:lpstr>Signs and Cones</vt:lpstr>
      <vt:lpstr>PowerPoint Presentation</vt:lpstr>
      <vt:lpstr>PowerPoint Presentation</vt:lpstr>
      <vt:lpstr>PowerPoint Presentation</vt:lpstr>
      <vt:lpstr>PowerPoint Presentation</vt:lpstr>
      <vt:lpstr>PowerPoint Presentation</vt:lpstr>
      <vt:lpstr>Shoulder Closures</vt:lpstr>
      <vt:lpstr>Working On Opposite Sides</vt:lpstr>
      <vt:lpstr>PowerPoint Presentation</vt:lpstr>
      <vt:lpstr>PowerPoint Presentation</vt:lpstr>
      <vt:lpstr>Procedures for picking up litter</vt:lpstr>
      <vt:lpstr>PowerPoint Presentation</vt:lpstr>
      <vt:lpstr>Picking up Litter and Debris </vt:lpstr>
      <vt:lpstr>Bag it?  Move it?  Leave it?</vt:lpstr>
      <vt:lpstr>Bag it?  Move it?  Leave it?</vt:lpstr>
      <vt:lpstr>Bag it?  Move it?  Leave it?</vt:lpstr>
      <vt:lpstr>Working on uneven/steep ground</vt:lpstr>
      <vt:lpstr>Hidden hazards</vt:lpstr>
      <vt:lpstr>Hazardous Poisonous Plants</vt:lpstr>
      <vt:lpstr>Hazardous Substances</vt:lpstr>
      <vt:lpstr>Labels/Placards</vt:lpstr>
      <vt:lpstr>Handling &amp; Disposing of Hypodermic Needles</vt:lpstr>
      <vt:lpstr>Homeless Encampments </vt:lpstr>
      <vt:lpstr>Weapons</vt:lpstr>
      <vt:lpstr>Emergencies?</vt:lpstr>
      <vt:lpstr>Roadside Safety Training Summary </vt:lpstr>
      <vt:lpstr>PowerPoint Presentation</vt:lpstr>
      <vt:lpstr>Training Program Objectives</vt:lpstr>
      <vt:lpstr>What is Heat Illness? </vt:lpstr>
      <vt:lpstr>Supervisor Responsibilities</vt:lpstr>
      <vt:lpstr>Employee Responsibilities </vt:lpstr>
      <vt:lpstr>Personal factors</vt:lpstr>
      <vt:lpstr> Helpful tips for working in the heat</vt:lpstr>
      <vt:lpstr>PowerPoint Presentation</vt:lpstr>
      <vt:lpstr>Proper hydration</vt:lpstr>
      <vt:lpstr>PowerPoint Presentation</vt:lpstr>
      <vt:lpstr>Take Breaks in the shade</vt:lpstr>
      <vt:lpstr>Temperature Equals or Exceeds 95F</vt:lpstr>
      <vt:lpstr>Acclimatization</vt:lpstr>
      <vt:lpstr>How the body controls heat</vt:lpstr>
      <vt:lpstr>Causes of Heat Related Illness</vt:lpstr>
      <vt:lpstr>How to Respond to Signs and Symptoms </vt:lpstr>
      <vt:lpstr>HEAT ILLNESS TYPES</vt:lpstr>
      <vt:lpstr>Heat Rash</vt:lpstr>
      <vt:lpstr>Heat Syncope </vt:lpstr>
      <vt:lpstr>Heat Exhaustion</vt:lpstr>
      <vt:lpstr>Heat Stroke</vt:lpstr>
      <vt:lpstr>PowerPoint Presentation</vt:lpstr>
      <vt:lpstr>Heat Illness Supervisor Checklist:</vt:lpstr>
      <vt:lpstr>Remember</vt:lpstr>
      <vt:lpstr>Questions???</vt:lpstr>
    </vt:vector>
  </TitlesOfParts>
  <Company>BCOE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Sanchez</dc:creator>
  <cp:lastModifiedBy>Travis Sanchez</cp:lastModifiedBy>
  <cp:revision>136</cp:revision>
  <dcterms:created xsi:type="dcterms:W3CDTF">2020-09-10T19:14:03Z</dcterms:created>
  <dcterms:modified xsi:type="dcterms:W3CDTF">2022-03-01T20:13:20Z</dcterms:modified>
</cp:coreProperties>
</file>